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handoutMasterIdLst>
    <p:handoutMasterId r:id="rId37"/>
  </p:handoutMasterIdLst>
  <p:sldIdLst>
    <p:sldId id="287" r:id="rId2"/>
    <p:sldId id="316" r:id="rId3"/>
    <p:sldId id="288" r:id="rId4"/>
    <p:sldId id="303" r:id="rId5"/>
    <p:sldId id="304" r:id="rId6"/>
    <p:sldId id="305" r:id="rId7"/>
    <p:sldId id="294" r:id="rId8"/>
    <p:sldId id="317" r:id="rId9"/>
    <p:sldId id="321" r:id="rId10"/>
    <p:sldId id="320" r:id="rId11"/>
    <p:sldId id="325" r:id="rId12"/>
    <p:sldId id="326" r:id="rId13"/>
    <p:sldId id="322" r:id="rId14"/>
    <p:sldId id="328" r:id="rId15"/>
    <p:sldId id="327" r:id="rId16"/>
    <p:sldId id="329" r:id="rId17"/>
    <p:sldId id="324" r:id="rId18"/>
    <p:sldId id="333" r:id="rId19"/>
    <p:sldId id="334" r:id="rId20"/>
    <p:sldId id="335" r:id="rId21"/>
    <p:sldId id="337" r:id="rId22"/>
    <p:sldId id="336" r:id="rId23"/>
    <p:sldId id="330" r:id="rId24"/>
    <p:sldId id="338" r:id="rId25"/>
    <p:sldId id="331" r:id="rId26"/>
    <p:sldId id="339" r:id="rId27"/>
    <p:sldId id="332" r:id="rId28"/>
    <p:sldId id="341" r:id="rId29"/>
    <p:sldId id="340" r:id="rId30"/>
    <p:sldId id="342" r:id="rId31"/>
    <p:sldId id="343" r:id="rId32"/>
    <p:sldId id="296" r:id="rId33"/>
    <p:sldId id="344" r:id="rId34"/>
    <p:sldId id="260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4F6D0-1945-47FE-9B55-4C0DC740619F}" v="824" dt="2020-11-14T12:50:52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97" autoAdjust="0"/>
    <p:restoredTop sz="94660"/>
  </p:normalViewPr>
  <p:slideViewPr>
    <p:cSldViewPr>
      <p:cViewPr varScale="1">
        <p:scale>
          <a:sx n="68" d="100"/>
          <a:sy n="68" d="100"/>
        </p:scale>
        <p:origin x="79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77"/>
      </p:cViewPr>
      <p:guideLst>
        <p:guide orient="horz" pos="2928"/>
        <p:guide pos="2209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5" y="1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1F98-E9FC-4F44-AEC7-E9BA48B23C54}" type="datetimeFigureOut">
              <a:rPr lang="en-AU" smtClean="0"/>
              <a:pPr/>
              <a:t>15/11/2020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4"/>
            <a:ext cx="3037116" cy="4653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5" y="8829574"/>
            <a:ext cx="3037116" cy="4653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ACF-0377-436A-ABB7-B1F0500BF5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5" y="1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392C-DB47-4F99-B84E-2CF73DC1C976}" type="datetimeFigureOut">
              <a:rPr lang="en-AU" smtClean="0"/>
              <a:pPr/>
              <a:t>15/11/2020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74" y="4415531"/>
            <a:ext cx="5608654" cy="4183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4"/>
            <a:ext cx="3037116" cy="4653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5" y="8829574"/>
            <a:ext cx="3037116" cy="4653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4C7C-B5AA-4828-B5C2-C6A2BDFFEA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8371B5-C4C6-4A04-9E8E-66AD731D1E04}" type="datetime1">
              <a:rPr lang="en-AU" smtClean="0"/>
              <a:pPr/>
              <a:t>15/11/2020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15/11/2020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15/11/2020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15/11/2020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15/11/2020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15/11/2020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15/11/2020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15/11/2020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15/11/2020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9687B73-BD2F-4E48-97B7-9782436E6110}" type="datetime1">
              <a:rPr lang="en-AU" smtClean="0"/>
              <a:pPr/>
              <a:t>15/11/2020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88D8F5-8D8F-4EB2-8CF2-1FC8B5745E97}" type="datetime1">
              <a:rPr lang="en-AU" smtClean="0"/>
              <a:pPr/>
              <a:t>15/11/2020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8842E6-30BF-45CF-8D16-FE9939D4465D}" type="datetime1">
              <a:rPr lang="en-AU" smtClean="0"/>
              <a:pPr/>
              <a:t>15/11/2020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587158"/>
          </a:xfrm>
        </p:spPr>
        <p:txBody>
          <a:bodyPr>
            <a:normAutofit fontScale="90000"/>
          </a:bodyPr>
          <a:lstStyle/>
          <a:p>
            <a:br>
              <a:rPr lang="en-US" altLang="zh-TW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br>
              <a:rPr lang="en-AU" altLang="zh-TW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何西阿書</a:t>
            </a:r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14:1-9</a:t>
            </a:r>
            <a:endParaRPr lang="en-AU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85786" y="4071942"/>
            <a:ext cx="7772400" cy="1199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成偉邦傳道</a:t>
            </a:r>
            <a:endParaRPr lang="en-US" altLang="zh-TW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15/11/2020 </a:t>
            </a:r>
            <a:r>
              <a:rPr lang="zh-TW" alt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雪梨華人基督教會</a:t>
            </a:r>
            <a:endParaRPr lang="en-US" altLang="zh-TW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altLang="zh-TW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C6B8F-49A5-44AA-967B-7AB6E3EB381C}"/>
              </a:ext>
            </a:extLst>
          </p:cNvPr>
          <p:cNvSpPr txBox="1"/>
          <p:nvPr/>
        </p:nvSpPr>
        <p:spPr>
          <a:xfrm>
            <a:off x="1431626" y="1270338"/>
            <a:ext cx="648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非凡的愛 </a:t>
            </a:r>
            <a:r>
              <a:rPr lang="en-US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pPr algn="ctr"/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作個智慧通達人 </a:t>
            </a:r>
          </a:p>
          <a:p>
            <a:pPr algn="ctr"/>
            <a:endParaRPr lang="en-A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1D7F13-FDA6-4A90-84B2-D3CE59000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55832" cy="5291741"/>
          </a:xfrm>
        </p:spPr>
        <p:txBody>
          <a:bodyPr>
            <a:normAutofit/>
          </a:bodyPr>
          <a:lstStyle/>
          <a:p>
            <a:pPr marL="109728" indent="0">
              <a:buNone/>
              <a:tabLst>
                <a:tab pos="4572000" algn="l"/>
              </a:tabLst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求你除淨罪孽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悅納善行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zh-TW" altLang="en-US" sz="3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我們不向亞述求救，不騎埃及的馬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endParaRPr lang="en-US" altLang="zh-TW" sz="35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109728" indent="0">
              <a:lnSpc>
                <a:spcPts val="2000"/>
              </a:lnSpc>
              <a:spcBef>
                <a:spcPts val="0"/>
              </a:spcBef>
              <a:buNone/>
              <a:tabLst>
                <a:tab pos="4572000" algn="l"/>
              </a:tabLst>
            </a:pPr>
            <a:endParaRPr lang="en-US" sz="3200" dirty="0"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85815-20C3-4012-BCDD-770586FE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870265-220B-4314-92E1-56D39C7A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先知的呼籲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––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第二件事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4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1D7F13-FDA6-4A90-84B2-D3CE59000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55832" cy="5291741"/>
          </a:xfrm>
        </p:spPr>
        <p:txBody>
          <a:bodyPr>
            <a:normAutofit/>
          </a:bodyPr>
          <a:lstStyle/>
          <a:p>
            <a:pPr marL="109728" indent="0">
              <a:spcBef>
                <a:spcPts val="1200"/>
              </a:spcBef>
              <a:buNone/>
              <a:tabLst>
                <a:tab pos="4572000" algn="l"/>
              </a:tabLst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求你除淨罪孽，悅納善行，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我們不向亞述求救，不騎埃及的馬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endParaRPr lang="en-US" altLang="zh-TW" sz="35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109728" indent="0">
              <a:spcBef>
                <a:spcPts val="1200"/>
              </a:spcBef>
              <a:buNone/>
              <a:tabLst>
                <a:tab pos="4572000" algn="l"/>
              </a:tabLst>
            </a:pPr>
            <a:endParaRPr lang="en-US" sz="3200" dirty="0"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4122738" indent="0">
              <a:spcBef>
                <a:spcPts val="1200"/>
              </a:spcBef>
              <a:buNone/>
              <a:tabLst>
                <a:tab pos="4572000" algn="l"/>
              </a:tabLst>
            </a:pPr>
            <a:r>
              <a:rPr lang="zh-TW" alt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改變</a:t>
            </a:r>
            <a:r>
              <a:rPr lang="zh-TW" altLang="en-US" sz="32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我們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依靠的對象</a:t>
            </a:r>
            <a:r>
              <a:rPr lang="zh-TW" altLang="en-US" sz="32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，因為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神才是我們的神</a:t>
            </a:r>
            <a:r>
              <a:rPr lang="en-US" sz="32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85815-20C3-4012-BCDD-770586FE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870265-220B-4314-92E1-56D39C7A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先知的呼籲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––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第二件事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11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1D7F13-FDA6-4A90-84B2-D3CE59000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55832" cy="5291741"/>
          </a:xfrm>
        </p:spPr>
        <p:txBody>
          <a:bodyPr>
            <a:normAutofit/>
          </a:bodyPr>
          <a:lstStyle/>
          <a:p>
            <a:pPr marL="109728" indent="0">
              <a:spcBef>
                <a:spcPts val="1200"/>
              </a:spcBef>
              <a:buNone/>
              <a:tabLst>
                <a:tab pos="4572000" algn="l"/>
              </a:tabLst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求你除淨罪孽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悅納善行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zh-TW" altLang="en-US" sz="3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孤兒在你耶和華那裡得蒙憐憫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endParaRPr lang="en-US" altLang="zh-TW" sz="35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109728" indent="0">
              <a:spcBef>
                <a:spcPts val="1200"/>
              </a:spcBef>
              <a:buNone/>
              <a:tabLst>
                <a:tab pos="4572000" algn="l"/>
              </a:tabLst>
            </a:pPr>
            <a:endParaRPr lang="en-US" sz="3200" dirty="0"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4122738" indent="0">
              <a:spcBef>
                <a:spcPts val="1200"/>
              </a:spcBef>
              <a:buNone/>
              <a:tabLst>
                <a:tab pos="4572000" algn="l"/>
              </a:tabLst>
            </a:pP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改變我們對人的態度，因為神才是我們的神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85815-20C3-4012-BCDD-770586FE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870265-220B-4314-92E1-56D39C7A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先知的呼籲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––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第三件事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1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1D7F13-FDA6-4A90-84B2-D3CE59000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55832" cy="5291741"/>
          </a:xfrm>
        </p:spPr>
        <p:txBody>
          <a:bodyPr>
            <a:normAutofit/>
          </a:bodyPr>
          <a:lstStyle/>
          <a:p>
            <a:pPr marL="109728" indent="0">
              <a:spcBef>
                <a:spcPts val="1200"/>
              </a:spcBef>
              <a:buNone/>
              <a:tabLst>
                <a:tab pos="4572000" algn="l"/>
              </a:tabLst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求你除淨罪孽，悅納善行，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孤兒在你耶和華那裡得蒙憐憫。</a:t>
            </a:r>
            <a:endParaRPr lang="en-US" altLang="zh-TW" sz="35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109728" indent="0">
              <a:spcBef>
                <a:spcPts val="1200"/>
              </a:spcBef>
              <a:buNone/>
              <a:tabLst>
                <a:tab pos="4572000" algn="l"/>
              </a:tabLst>
            </a:pPr>
            <a:endParaRPr lang="en-US" sz="3200" dirty="0"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4122738" indent="0">
              <a:spcBef>
                <a:spcPts val="1200"/>
              </a:spcBef>
              <a:buNone/>
              <a:tabLst>
                <a:tab pos="4572000" algn="l"/>
              </a:tabLst>
            </a:pPr>
            <a:r>
              <a:rPr lang="zh-TW" alt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改變</a:t>
            </a:r>
            <a:r>
              <a:rPr lang="zh-TW" altLang="en-US" sz="32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我們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對人的態度</a:t>
            </a:r>
            <a:r>
              <a:rPr lang="zh-TW" altLang="en-US" sz="32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，因為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神才是我們的神</a:t>
            </a:r>
            <a:r>
              <a:rPr lang="en-US" sz="32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85815-20C3-4012-BCDD-770586FE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870265-220B-4314-92E1-56D39C7A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先知的呼籲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––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第三件事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59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B3A0F3-25D2-48CF-8926-C158E4C3E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 algn="just">
              <a:spcBef>
                <a:spcPts val="0"/>
              </a:spcBef>
              <a:buNone/>
            </a:pP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16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沙得拉、米煞、亞伯尼歌對王說：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“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尼布甲尼撒啊，這件事我們不必回答你。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17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即便如此，我們所侍奉的神能將我們從烈火的窯中</a:t>
            </a:r>
            <a:endParaRPr lang="en-AU" altLang="zh-HK" sz="32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4032250" indent="0" algn="just">
              <a:spcBef>
                <a:spcPts val="0"/>
              </a:spcBef>
              <a:buNone/>
            </a:pP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救出來。王啊，他也必救我們脫離你的手。</a:t>
            </a:r>
            <a:r>
              <a:rPr lang="en-AU" sz="3200" baseline="3000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18</a:t>
            </a:r>
            <a:r>
              <a:rPr lang="zh-HK" sz="320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即或不然，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王啊，你當知道：我們決不侍奉你的神，也不敬拜你所立的金像！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”</a:t>
            </a: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E53484-4B84-41A7-8748-4F3B4A8C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EAA96D-3DA1-463C-96A7-B916CC84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神才是真神？ </a:t>
            </a:r>
            <a:r>
              <a:rPr lang="en-US" altLang="zh-TW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但 </a:t>
            </a:r>
            <a:r>
              <a:rPr lang="en-US" altLang="zh-TW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3:16-18)</a:t>
            </a:r>
            <a:endParaRPr lang="en-AU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96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B3A0F3-25D2-48CF-8926-C158E4C3E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 algn="just">
              <a:spcBef>
                <a:spcPts val="0"/>
              </a:spcBef>
              <a:buNone/>
            </a:pP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16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沙得拉、米煞、亞伯尼歌對王說：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“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尼布甲尼撒啊，這件事我們不必回答你。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17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即便如此，我們所侍奉的神能將我們從烈火的窯中</a:t>
            </a:r>
            <a:endParaRPr lang="en-AU" altLang="zh-HK" sz="32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4032250" indent="0" algn="just">
              <a:spcBef>
                <a:spcPts val="0"/>
              </a:spcBef>
              <a:buNone/>
            </a:pP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救出來。王啊，他也必救我們脫離你的手。</a:t>
            </a:r>
            <a:r>
              <a:rPr lang="en-AU" sz="3200" b="1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18</a:t>
            </a:r>
            <a:r>
              <a:rPr lang="zh-HK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即或不然，</a:t>
            </a:r>
            <a:r>
              <a:rPr lang="zh-HK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王啊，你當知道：我們決不侍奉你的神，也不敬拜你所立的金像！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”</a:t>
            </a: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E53484-4B84-41A7-8748-4F3B4A8C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EAA96D-3DA1-463C-96A7-B916CC84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神才是真神？ </a:t>
            </a:r>
            <a:r>
              <a:rPr lang="en-US" altLang="zh-TW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但 </a:t>
            </a:r>
            <a:r>
              <a:rPr lang="en-US" altLang="zh-TW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3:16-18)</a:t>
            </a:r>
            <a:endParaRPr lang="en-AU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87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CD624D-102D-443D-98DF-A8A52A398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211191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spcBef>
                <a:spcPts val="0"/>
              </a:spcBef>
              <a:buNone/>
            </a:pP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4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“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我必醫治他們背道的病，甘心愛他們，因為我的怒氣向他們轉消。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5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我必向以色列如甘露，他必如百合花開放，如黎巴嫩的樹木扎根。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6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他的枝條必延長，他的榮華如橄欖樹，他的香氣如</a:t>
            </a:r>
            <a:endParaRPr lang="en-AU" altLang="zh-TW" sz="32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3222625" indent="0" algn="just">
              <a:spcBef>
                <a:spcPts val="0"/>
              </a:spcBef>
              <a:buNone/>
            </a:pP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黎巴嫩的香柏樹。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7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曾住在他蔭下的必歸回，發旺如五穀，開花如葡萄樹，他的香氣如黎巴嫩的酒。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8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以法蓮必說：「我與偶像還有什麼關涉呢？」我耶和華回答他，也必顧念他。我如青翠的松樹，你的果子從我而得。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”</a:t>
            </a:r>
            <a:endParaRPr lang="en-AU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10C82-4A1C-4289-B790-B87A927E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7A30CB-4A89-4B28-B73F-7F7CF01A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神對他們的呼籲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(14:4-8)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11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CD624D-102D-443D-98DF-A8A52A398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90306"/>
          </a:xfrm>
        </p:spPr>
        <p:txBody>
          <a:bodyPr>
            <a:normAutofit/>
          </a:bodyPr>
          <a:lstStyle/>
          <a:p>
            <a:pPr marL="109728" indent="0" algn="just">
              <a:spcBef>
                <a:spcPts val="0"/>
              </a:spcBef>
              <a:buNone/>
              <a:tabLst>
                <a:tab pos="3133725" algn="l"/>
                <a:tab pos="4049713" algn="l"/>
                <a:tab pos="6640513" algn="l"/>
              </a:tabLst>
            </a:pP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4 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“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</a:t>
            </a:r>
            <a:r>
              <a:rPr lang="zh-TW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必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醫治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他們</a:t>
            </a:r>
            <a:r>
              <a:rPr lang="zh-TW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背道的病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133725" algn="l"/>
                <a:tab pos="4049713" algn="l"/>
                <a:tab pos="6640513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[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]	</a:t>
            </a:r>
            <a:r>
              <a:rPr lang="zh-TW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甘心愛他們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因為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133725" algn="l"/>
                <a:tab pos="4049713" algn="l"/>
                <a:tab pos="6640513" algn="l"/>
              </a:tabLst>
            </a:pP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的怒氣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向他們</a:t>
            </a:r>
            <a:r>
              <a:rPr lang="zh-TW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轉消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133725" algn="l"/>
                <a:tab pos="4049713" algn="l"/>
                <a:tab pos="6640513" algn="l"/>
              </a:tabLst>
            </a:pP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5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</a:t>
            </a:r>
            <a:r>
              <a:rPr lang="zh-TW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必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向以色列</a:t>
            </a:r>
            <a:r>
              <a:rPr lang="zh-TW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如甘露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>
              <a:buNone/>
            </a:pP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10C82-4A1C-4289-B790-B87A927E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7A30CB-4A89-4B28-B73F-7F7CF01A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神對他們的呼籲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(14:4-5)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在那裡看見亞衲族人- DailyNews 活出美好每日新聞">
            <a:extLst>
              <a:ext uri="{FF2B5EF4-FFF2-40B4-BE49-F238E27FC236}">
                <a16:creationId xmlns:a16="http://schemas.microsoft.com/office/drawing/2014/main" id="{532B3DF6-1A09-40B9-A350-D0332EF6A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318" y="3513331"/>
            <a:ext cx="4745714" cy="28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62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CD624D-102D-443D-98DF-A8A52A398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90306"/>
          </a:xfrm>
        </p:spPr>
        <p:txBody>
          <a:bodyPr>
            <a:normAutofit/>
          </a:bodyPr>
          <a:lstStyle/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zh-TW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必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如百合花開放，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en-AU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[</a:t>
            </a:r>
            <a:r>
              <a:rPr lang="zh-TW" altLang="en-US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他</a:t>
            </a:r>
            <a:r>
              <a:rPr lang="en-US" altLang="zh-TW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]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如黎巴嫩的樹木扎根。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6</a:t>
            </a:r>
            <a:r>
              <a:rPr lang="zh-TW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的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枝條必延長，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zh-TW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的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榮華如橄欖樹，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zh-TW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的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香氣如黎巴嫩的香柏樹。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		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7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曾住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在</a:t>
            </a:r>
            <a:r>
              <a:rPr lang="zh-TW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他蔭下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的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必歸回，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發旺如五穀，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開花如葡萄樹，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zh-TW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的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香氣如黎巴嫩的酒。</a:t>
            </a: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10C82-4A1C-4289-B790-B87A927E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7A30CB-4A89-4B28-B73F-7F7CF01A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神對他們的呼籲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(14:5-6)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209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CD624D-102D-443D-98DF-A8A52A398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90306"/>
          </a:xfrm>
        </p:spPr>
        <p:txBody>
          <a:bodyPr>
            <a:normAutofit/>
          </a:bodyPr>
          <a:lstStyle/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他必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如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百合花開放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[</a:t>
            </a:r>
            <a:r>
              <a:rPr lang="zh-TW" altLang="en-US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他</a:t>
            </a:r>
            <a:r>
              <a:rPr lang="en-US" alt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]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如</a:t>
            </a:r>
            <a:r>
              <a:rPr lang="zh-TW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黎巴嫩的樹木扎根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6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他的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枝條必延長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他的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榮華如橄欖樹，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他的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香氣如黎巴嫩的香柏樹。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		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7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曾住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在他蔭下的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必歸回，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發旺如五穀，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開花如葡萄樹，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他的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香氣如黎巴嫩的酒。</a:t>
            </a: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10C82-4A1C-4289-B790-B87A927E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7A30CB-4A89-4B28-B73F-7F7CF01A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神對他們的呼籲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(14:5-6)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2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86A517-2E3E-4953-9768-18BF01ED9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55832" cy="5291741"/>
          </a:xfrm>
        </p:spPr>
        <p:txBody>
          <a:bodyPr>
            <a:normAutofit/>
          </a:bodyPr>
          <a:lstStyle/>
          <a:p>
            <a:pPr>
              <a:tabLst>
                <a:tab pos="4657725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“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你們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心持兩意要到幾時呢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？若耶和華是神，就當順從耶和華；若巴力是神，就當順從巴力。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”	</a:t>
            </a:r>
            <a:r>
              <a:rPr lang="en-AU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 (</a:t>
            </a:r>
            <a:r>
              <a:rPr lang="zh-TW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王上</a:t>
            </a:r>
            <a:r>
              <a:rPr lang="en-AU" altLang="zh-TW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AU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18:21)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28E1DF-A905-4873-B571-888F0CCE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4A5193-9117-4E19-A079-4D77C9DD9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要到幾時呢？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77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CD624D-102D-443D-98DF-A8A52A398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90306"/>
          </a:xfrm>
        </p:spPr>
        <p:txBody>
          <a:bodyPr>
            <a:normAutofit/>
          </a:bodyPr>
          <a:lstStyle/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他必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如百合花開放，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[</a:t>
            </a:r>
            <a:r>
              <a:rPr lang="zh-TW" altLang="en-US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他</a:t>
            </a:r>
            <a:r>
              <a:rPr lang="en-US" alt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]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如黎巴嫩的樹木扎根。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6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他的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枝條必延長，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他的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榮華如橄欖樹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他的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香氣如黎巴嫩的香柏樹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		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7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曾住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在他蔭下的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必歸回，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發旺如五穀，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開花如葡萄樹，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他的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香氣如黎巴嫩的酒。</a:t>
            </a: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10C82-4A1C-4289-B790-B87A927E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20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7A30CB-4A89-4B28-B73F-7F7CF01A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神對他們的呼籲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(14:5-6)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99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CD624D-102D-443D-98DF-A8A52A398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90306"/>
          </a:xfrm>
        </p:spPr>
        <p:txBody>
          <a:bodyPr>
            <a:normAutofit/>
          </a:bodyPr>
          <a:lstStyle/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他必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如百合花開放，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[</a:t>
            </a:r>
            <a:r>
              <a:rPr lang="zh-TW" altLang="en-US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他</a:t>
            </a:r>
            <a:r>
              <a:rPr lang="en-US" alt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]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如黎巴嫩的樹木扎根。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6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他的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枝條必延長，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他的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榮華如橄欖樹，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他的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香氣如黎巴嫩的香柏樹。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		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7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曾住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在他蔭下的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必歸回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發旺如五穀，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開花如葡萄樹，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他的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香氣如黎巴嫩的酒。</a:t>
            </a: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10C82-4A1C-4289-B790-B87A927E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7A30CB-4A89-4B28-B73F-7F7CF01A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神對他們的呼籲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(14:5-6)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036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CD624D-102D-443D-98DF-A8A52A398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90306"/>
          </a:xfrm>
        </p:spPr>
        <p:txBody>
          <a:bodyPr>
            <a:normAutofit/>
          </a:bodyPr>
          <a:lstStyle/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他必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如百合花開放，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[</a:t>
            </a:r>
            <a:r>
              <a:rPr lang="zh-TW" altLang="en-US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他</a:t>
            </a:r>
            <a:r>
              <a:rPr lang="en-US" alt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]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如黎巴嫩的樹木扎根。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6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他的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枝條必延長，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他的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榮華如橄欖樹，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他的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香氣如黎巴嫩的香柏樹。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		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7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曾住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在他蔭下的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必歸回，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發旺如五穀，</a:t>
            </a:r>
            <a:endParaRPr lang="en-AU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en-AU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開花如葡萄樹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>
              <a:spcBef>
                <a:spcPts val="0"/>
              </a:spcBef>
              <a:buNone/>
              <a:tabLst>
                <a:tab pos="3402013" algn="l"/>
                <a:tab pos="5381625" algn="l"/>
              </a:tabLst>
            </a:pP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他的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香氣如黎巴嫩的酒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10C82-4A1C-4289-B790-B87A927E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22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7A30CB-4A89-4B28-B73F-7F7CF01A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神對他們的呼籲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(14:5-6)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941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697628-3229-437C-8EAB-A4EB981C5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0BE66-E5E5-44D9-9F06-2249D6B61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5E8F59-EA9E-4A1A-BC5D-220034EBC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何西阿和歌篾：聖經中最痛心的這樁婚姻，同樣與你我有關！_天父花園- 微文庫">
            <a:extLst>
              <a:ext uri="{FF2B5EF4-FFF2-40B4-BE49-F238E27FC236}">
                <a16:creationId xmlns:a16="http://schemas.microsoft.com/office/drawing/2014/main" id="{0D2FB94D-AB34-4DB7-9915-331F431BA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" y="1759893"/>
            <a:ext cx="4363320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板城教會- 20170928 QT">
            <a:extLst>
              <a:ext uri="{FF2B5EF4-FFF2-40B4-BE49-F238E27FC236}">
                <a16:creationId xmlns:a16="http://schemas.microsoft.com/office/drawing/2014/main" id="{9FC481B5-4CC2-4A36-A99F-51550B8EA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3557"/>
            <a:ext cx="4898003" cy="367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432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69D55C-3CCD-413D-81E1-9D57812DC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55832" cy="4525963"/>
          </a:xfrm>
        </p:spPr>
        <p:txBody>
          <a:bodyPr/>
          <a:lstStyle/>
          <a:p>
            <a:pPr marL="109728" indent="0" algn="just">
              <a:spcBef>
                <a:spcPts val="600"/>
              </a:spcBef>
              <a:buNone/>
              <a:tabLst>
                <a:tab pos="1169988" algn="l"/>
                <a:tab pos="3043238" algn="l"/>
                <a:tab pos="4049713" algn="l"/>
              </a:tabLst>
            </a:pP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8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以法蓮必說：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“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我與偶像還有什麼關涉呢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？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”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600"/>
              </a:spcBef>
              <a:buNone/>
              <a:tabLst>
                <a:tab pos="1169988" algn="l"/>
                <a:tab pos="3043238" algn="l"/>
                <a:tab pos="4049713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我耶和華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回答他，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600"/>
              </a:spcBef>
              <a:buNone/>
              <a:tabLst>
                <a:tab pos="1169988" algn="l"/>
                <a:tab pos="3043238" algn="l"/>
                <a:tab pos="4049713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	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也必顧念他。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600"/>
              </a:spcBef>
              <a:buNone/>
              <a:tabLst>
                <a:tab pos="1169988" algn="l"/>
                <a:tab pos="3043238" algn="l"/>
                <a:tab pos="4049713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我如青翠的松樹，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600"/>
              </a:spcBef>
              <a:buNone/>
              <a:tabLst>
                <a:tab pos="1169988" algn="l"/>
                <a:tab pos="3043238" algn="l"/>
                <a:tab pos="4049713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你的果子從我而得。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”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5E4841-CDA1-4751-B021-23B980B4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ACBFC-E56D-4CFC-A66C-BEE13A58C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完美的結果！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19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69D55C-3CCD-413D-81E1-9D57812DC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55832" cy="4926616"/>
          </a:xfrm>
        </p:spPr>
        <p:txBody>
          <a:bodyPr/>
          <a:lstStyle/>
          <a:p>
            <a:pPr marL="109728" indent="0" algn="just">
              <a:spcBef>
                <a:spcPts val="600"/>
              </a:spcBef>
              <a:buNone/>
              <a:tabLst>
                <a:tab pos="1169988" algn="l"/>
                <a:tab pos="3043238" algn="l"/>
                <a:tab pos="4049713" algn="l"/>
              </a:tabLst>
            </a:pP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8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以法蓮必說：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“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我與偶像還有什麼關涉呢？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”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600"/>
              </a:spcBef>
              <a:buNone/>
              <a:tabLst>
                <a:tab pos="1169988" algn="l"/>
                <a:tab pos="3043238" algn="l"/>
                <a:tab pos="4049713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耶和華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回答他，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600"/>
              </a:spcBef>
              <a:buNone/>
              <a:tabLst>
                <a:tab pos="1169988" algn="l"/>
                <a:tab pos="3043238" algn="l"/>
                <a:tab pos="4049713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	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也必顧念他。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600"/>
              </a:spcBef>
              <a:buNone/>
              <a:tabLst>
                <a:tab pos="1169988" algn="l"/>
                <a:tab pos="3043238" algn="l"/>
                <a:tab pos="4049713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如青翠的松樹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600"/>
              </a:spcBef>
              <a:buNone/>
              <a:tabLst>
                <a:tab pos="1169988" algn="l"/>
                <a:tab pos="3043238" algn="l"/>
                <a:tab pos="4049713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	</a:t>
            </a:r>
            <a:r>
              <a:rPr lang="zh-TW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你的果子從我而得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”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5E4841-CDA1-4751-B021-23B980B4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25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ACBFC-E56D-4CFC-A66C-BEE13A58C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完美的結果！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10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69D55C-3CCD-413D-81E1-9D57812DC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55832" cy="4525963"/>
          </a:xfrm>
        </p:spPr>
        <p:txBody>
          <a:bodyPr/>
          <a:lstStyle/>
          <a:p>
            <a:pPr marL="109728" indent="0" algn="just">
              <a:spcBef>
                <a:spcPts val="600"/>
              </a:spcBef>
              <a:buNone/>
              <a:tabLst>
                <a:tab pos="1169988" algn="l"/>
                <a:tab pos="3043238" algn="l"/>
                <a:tab pos="4049713" algn="l"/>
              </a:tabLst>
            </a:pP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8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以法蓮必說：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“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我與偶像還有什麼關涉呢？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”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600"/>
              </a:spcBef>
              <a:buNone/>
              <a:tabLst>
                <a:tab pos="1169988" algn="l"/>
                <a:tab pos="3043238" algn="l"/>
                <a:tab pos="4049713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我耶和華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	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回答他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600"/>
              </a:spcBef>
              <a:buNone/>
              <a:tabLst>
                <a:tab pos="1169988" algn="l"/>
                <a:tab pos="3043238" algn="l"/>
                <a:tab pos="4049713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	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也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必顧念他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600"/>
              </a:spcBef>
              <a:buNone/>
              <a:tabLst>
                <a:tab pos="1169988" algn="l"/>
                <a:tab pos="3043238" algn="l"/>
                <a:tab pos="4049713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我如青翠的松樹，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spcBef>
                <a:spcPts val="600"/>
              </a:spcBef>
              <a:buNone/>
              <a:tabLst>
                <a:tab pos="1169988" algn="l"/>
                <a:tab pos="3043238" algn="l"/>
                <a:tab pos="4049713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你的果子從我而得。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”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5E4841-CDA1-4751-B021-23B980B4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26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ACBFC-E56D-4CFC-A66C-BEE13A58C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完美的結果！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67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13A9B9-672B-4927-8647-26CFB3812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這個宇宙估計約有</a:t>
            </a:r>
            <a:r>
              <a:rPr lang="en-AU" alt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2,000,000,000,000 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星系</a:t>
            </a:r>
            <a:br>
              <a:rPr lang="en-AU" alt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(2 trillion galaxies)</a:t>
            </a: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4BE69-6F64-4EE3-A04C-21A58ACA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27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E0E177-9471-42DD-8E1B-35ABCD16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創造宇宙的神</a:t>
            </a:r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Don't Panic: Your Guide to the Chinese Pronunciation Galaxy">
            <a:extLst>
              <a:ext uri="{FF2B5EF4-FFF2-40B4-BE49-F238E27FC236}">
                <a16:creationId xmlns:a16="http://schemas.microsoft.com/office/drawing/2014/main" id="{5B38F917-EE39-4FA9-9B8E-ADE83DABA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32" y="3591719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14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13A9B9-672B-4927-8647-26CFB3812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zh-TW" alt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我們身處的銀河系</a:t>
            </a:r>
            <a:r>
              <a:rPr lang="en-US" alt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星系之一</a:t>
            </a:r>
            <a:r>
              <a:rPr lang="en-US" alt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) </a:t>
            </a:r>
            <a:r>
              <a:rPr lang="zh-TW" alt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共有一千億粒星 </a:t>
            </a:r>
            <a:r>
              <a:rPr lang="en-US" alt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100,000,000,000 </a:t>
            </a:r>
            <a:r>
              <a:rPr lang="zh-TW" altLang="en-A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而其中一粒是地球。宇宙中其餘比較細小的星系，每一星系約有一億 </a:t>
            </a:r>
            <a:r>
              <a:rPr lang="en-US" alt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(100 million) </a:t>
            </a:r>
            <a:r>
              <a:rPr lang="zh-TW" alt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粒星。</a:t>
            </a: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4BE69-6F64-4EE3-A04C-21A58ACA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28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E0E177-9471-42DD-8E1B-35ABCD16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創造宇宙的神</a:t>
            </a:r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Don't Panic: Your Guide to the Chinese Pronunciation Galaxy">
            <a:extLst>
              <a:ext uri="{FF2B5EF4-FFF2-40B4-BE49-F238E27FC236}">
                <a16:creationId xmlns:a16="http://schemas.microsoft.com/office/drawing/2014/main" id="{5B38F917-EE39-4FA9-9B8E-ADE83DABA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32" y="3591719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05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13A9B9-672B-4927-8647-26CFB3812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zh-TW" alt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如果以每一星系有一億星計算，這宇宙共有多達 </a:t>
            </a:r>
            <a:r>
              <a:rPr lang="en-US" alt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200,000,000,000,000,000,000 </a:t>
            </a:r>
            <a:r>
              <a:rPr lang="zh-TW" alt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粒星球 </a:t>
            </a:r>
            <a:r>
              <a:rPr lang="en-US" alt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二千萬億粒星體</a:t>
            </a:r>
            <a:r>
              <a:rPr lang="en-US" alt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)</a:t>
            </a:r>
            <a:r>
              <a:rPr lang="zh-TW" alt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4BE69-6F64-4EE3-A04C-21A58ACA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29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E0E177-9471-42DD-8E1B-35ABCD16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宇宙共有多少粒星星？</a:t>
            </a:r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Don't Panic: Your Guide to the Chinese Pronunciation Galaxy">
            <a:extLst>
              <a:ext uri="{FF2B5EF4-FFF2-40B4-BE49-F238E27FC236}">
                <a16:creationId xmlns:a16="http://schemas.microsoft.com/office/drawing/2014/main" id="{5B38F917-EE39-4FA9-9B8E-ADE83DABA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32" y="3591719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93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86A517-2E3E-4953-9768-18BF01ED9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55832" cy="5291741"/>
          </a:xfrm>
        </p:spPr>
        <p:txBody>
          <a:bodyPr>
            <a:normAutofit/>
          </a:bodyPr>
          <a:lstStyle/>
          <a:p>
            <a:pPr>
              <a:tabLst>
                <a:tab pos="4657725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“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你們心持兩意要到幾時呢？若耶和華是神，就當順從耶和華；若巴力是神，就當順從巴力。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”	</a:t>
            </a:r>
            <a:r>
              <a:rPr lang="en-AU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 (</a:t>
            </a:r>
            <a:r>
              <a:rPr lang="zh-TW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王上</a:t>
            </a:r>
            <a:r>
              <a:rPr lang="en-AU" altLang="zh-TW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AU" sz="2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18:21) </a:t>
            </a:r>
          </a:p>
          <a:p>
            <a:pPr marL="3143250" indent="-255588" algn="just">
              <a:tabLst>
                <a:tab pos="4657725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 </a:t>
            </a:r>
            <a:r>
              <a:rPr lang="en-US" altLang="zh-TW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7</a:t>
            </a:r>
            <a:r>
              <a:rPr lang="zh-TW" altLang="en-US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嘿，作買賣的！他手裡</a:t>
            </a:r>
            <a:r>
              <a:rPr lang="zh-TW" alt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有詭詐的天平</a:t>
            </a:r>
            <a:r>
              <a:rPr lang="en-US" alt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﹐</a:t>
            </a:r>
            <a:r>
              <a:rPr lang="zh-TW" altLang="en-US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他</a:t>
            </a:r>
            <a:r>
              <a:rPr lang="zh-TW" alt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愛敲竹槓騙人</a:t>
            </a:r>
            <a:r>
              <a:rPr lang="zh-TW" altLang="en-US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。</a:t>
            </a:r>
            <a:r>
              <a:rPr lang="en-US" altLang="zh-TW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8</a:t>
            </a:r>
            <a:r>
              <a:rPr lang="zh-TW" altLang="en-US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以法蓮為自己辯護說：</a:t>
            </a:r>
            <a:r>
              <a:rPr lang="en-US" alt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“</a:t>
            </a:r>
            <a:r>
              <a:rPr lang="zh-TW" altLang="en-US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阿，我居然成了巨富了</a:t>
            </a:r>
            <a:r>
              <a:rPr lang="en-US" altLang="zh-TW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﹐</a:t>
            </a:r>
            <a:r>
              <a:rPr lang="zh-TW" altLang="en-US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我為自己得了貨財了</a:t>
            </a:r>
            <a:r>
              <a:rPr lang="en-US" alt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”</a:t>
            </a:r>
            <a:r>
              <a:rPr lang="zh-TW" altLang="en-US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；但他獲得的利必不足以抵銷他所犯的罪。 </a:t>
            </a:r>
            <a:r>
              <a:rPr lang="en-AU" alt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	</a:t>
            </a:r>
            <a:r>
              <a:rPr lang="en-US" altLang="zh-TW" sz="26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何 </a:t>
            </a:r>
            <a:r>
              <a:rPr lang="en-US" altLang="zh-TW" sz="26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12:7-8)</a:t>
            </a:r>
            <a:endParaRPr lang="en-AU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28E1DF-A905-4873-B571-888F0CCE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4A5193-9117-4E19-A079-4D77C9DD9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要到幾時呢？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57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13A9B9-672B-4927-8647-26CFB3812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spcBef>
                <a:spcPts val="600"/>
              </a:spcBef>
              <a:buNone/>
            </a:pPr>
            <a:r>
              <a:rPr lang="zh-TW" alt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如果以每一星系有一億星計算，這宇宙共有多達 </a:t>
            </a:r>
            <a:r>
              <a:rPr lang="en-US" alt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200,000,000,000,000,000,000 </a:t>
            </a:r>
            <a:r>
              <a:rPr lang="zh-TW" alt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粒星球 </a:t>
            </a:r>
            <a:r>
              <a:rPr lang="en-US" alt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二千萬億粒星體</a:t>
            </a:r>
            <a:r>
              <a:rPr lang="en-US" alt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)</a:t>
            </a:r>
            <a:r>
              <a:rPr lang="zh-TW" alt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endParaRPr lang="en-AU" altLang="zh-TW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109728" indent="0">
              <a:spcBef>
                <a:spcPts val="600"/>
              </a:spcBef>
              <a:buNone/>
            </a:pPr>
            <a:r>
              <a:rPr lang="zh-TW" altLang="en-US" sz="3200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           神竟然 </a:t>
            </a:r>
            <a:r>
              <a:rPr lang="en-US" alt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“</a:t>
            </a:r>
            <a:r>
              <a:rPr lang="zh-TW" altLang="en-US" sz="4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甘心愛我們</a:t>
            </a:r>
            <a:r>
              <a:rPr lang="en-US" alt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” (14:4)</a:t>
            </a: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4BE69-6F64-4EE3-A04C-21A58ACA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30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E0E177-9471-42DD-8E1B-35ABCD16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宇宙共有多少粒星星？</a:t>
            </a:r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Don't Panic: Your Guide to the Chinese Pronunciation Galaxy">
            <a:extLst>
              <a:ext uri="{FF2B5EF4-FFF2-40B4-BE49-F238E27FC236}">
                <a16:creationId xmlns:a16="http://schemas.microsoft.com/office/drawing/2014/main" id="{5B38F917-EE39-4FA9-9B8E-ADE83DABA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06459"/>
            <a:ext cx="4441032" cy="296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379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3C68C6-A866-46C7-BC5B-07F2DDE54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spcBef>
                <a:spcPts val="0"/>
              </a:spcBef>
              <a:buNone/>
              <a:tabLst>
                <a:tab pos="3313113" algn="l"/>
              </a:tabLst>
            </a:pPr>
            <a:r>
              <a:rPr lang="en-AU" sz="32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9 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誰是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智慧人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可以</a:t>
            </a:r>
            <a:r>
              <a:rPr lang="zh-TW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明白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這些事；</a:t>
            </a:r>
            <a:endParaRPr lang="en-AU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313113" algn="l"/>
              </a:tabLst>
            </a:pP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誰是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通達人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可以</a:t>
            </a:r>
            <a:r>
              <a:rPr lang="zh-TW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知道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這一切。</a:t>
            </a:r>
            <a:endParaRPr lang="en-AU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09728" indent="0" algn="just">
              <a:lnSpc>
                <a:spcPts val="2400"/>
              </a:lnSpc>
              <a:spcBef>
                <a:spcPts val="0"/>
              </a:spcBef>
              <a:buNone/>
              <a:tabLst>
                <a:tab pos="3313113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 </a:t>
            </a:r>
            <a:endParaRPr lang="en-AU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313113" algn="l"/>
              </a:tabLst>
            </a:pP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因為耶和華的道是正直的，</a:t>
            </a:r>
            <a:endParaRPr lang="en-AU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313113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zh-TW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義人必在其中行走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endParaRPr lang="en-AU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3313113" algn="l"/>
              </a:tabLst>
            </a:pPr>
            <a:r>
              <a:rPr lang="en-AU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罪人卻在其上跌倒。</a:t>
            </a:r>
            <a:endParaRPr lang="en-AU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9F8FDD-1957-46A4-BF18-17352068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31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375980-6031-43DD-A142-148A27A0D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誰是智慧通達人？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(14:9)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23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36BEAC-CC1E-4A0E-9FED-D95874A0D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6050527" cy="4926616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zh-TW" altLang="en-US" sz="3200" dirty="0"/>
              <a:t>林肯說：</a:t>
            </a:r>
            <a:r>
              <a:rPr lang="en-AU" altLang="zh-TW" sz="3200" dirty="0"/>
              <a:t>“</a:t>
            </a:r>
            <a:r>
              <a:rPr lang="zh-TW" altLang="en-US" sz="3200" dirty="0"/>
              <a:t>因為我知道，神永遠站在公義這邊，而我擔心的是我是否站在神那邊？</a:t>
            </a:r>
            <a:r>
              <a:rPr lang="en-AU" altLang="zh-TW" sz="3200" dirty="0"/>
              <a:t>” </a:t>
            </a:r>
            <a:r>
              <a:rPr lang="zh-TW" altLang="en-US" sz="3200" dirty="0"/>
              <a:t>所以，林肯的禱告是：</a:t>
            </a:r>
            <a:r>
              <a:rPr lang="en-AU" altLang="zh-TW" sz="3200" dirty="0"/>
              <a:t>“</a:t>
            </a:r>
            <a:r>
              <a:rPr lang="zh-TW" altLang="en-US" sz="3200" b="1" dirty="0">
                <a:solidFill>
                  <a:srgbClr val="FF0000"/>
                </a:solidFill>
              </a:rPr>
              <a:t>讓我們站在神這一邊</a:t>
            </a:r>
            <a:r>
              <a:rPr lang="zh-TW" altLang="en-US" sz="3200" dirty="0"/>
              <a:t>。</a:t>
            </a:r>
            <a:r>
              <a:rPr lang="en-AU" altLang="zh-TW" sz="3200" dirty="0"/>
              <a:t>”</a:t>
            </a:r>
            <a:endParaRPr lang="zh-TW" altLang="en-US" sz="3200" dirty="0"/>
          </a:p>
          <a:p>
            <a:pPr marL="90488" indent="19050">
              <a:spcBef>
                <a:spcPts val="1800"/>
              </a:spcBef>
              <a:buNone/>
            </a:pPr>
            <a:endParaRPr lang="zh-TW" alt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43EAD8-4B03-4362-BB7E-FF0CDD75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32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ED076D-3F7A-4CD1-B2B1-A10620333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神站在我們這一邊！？</a:t>
            </a:r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1BFD8-FD86-4018-B2C9-1E04F4C27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331" y="186632"/>
            <a:ext cx="1807407" cy="1878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6BD6BE-20DF-42A4-87DA-369C7C3C6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727" y="2064840"/>
            <a:ext cx="2505305" cy="47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CB8198-CF35-4238-9987-10DAEBAFE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4000" dirty="0"/>
              <a:t>重新檢視自己</a:t>
            </a:r>
            <a:r>
              <a:rPr lang="zh-TW" altLang="en-US" sz="4000" b="1" dirty="0">
                <a:solidFill>
                  <a:srgbClr val="FF0000"/>
                </a:solidFill>
              </a:rPr>
              <a:t>敬拜的對象</a:t>
            </a:r>
            <a:endParaRPr lang="en-AU" altLang="zh-TW" sz="4000" b="1" dirty="0">
              <a:solidFill>
                <a:srgbClr val="FF0000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zh-TW" altLang="en-US" sz="4000" dirty="0"/>
              <a:t>再次檢視自己</a:t>
            </a:r>
            <a:r>
              <a:rPr lang="zh-TW" altLang="en-US" sz="4000" b="1" dirty="0">
                <a:solidFill>
                  <a:srgbClr val="7030A0"/>
                </a:solidFill>
              </a:rPr>
              <a:t>依靠的對象</a:t>
            </a:r>
            <a:endParaRPr lang="en-AU" altLang="zh-TW" sz="4000" b="1" dirty="0">
              <a:solidFill>
                <a:srgbClr val="7030A0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zh-TW" altLang="en-US" sz="4000" dirty="0"/>
              <a:t>調校自己</a:t>
            </a:r>
            <a:r>
              <a:rPr lang="zh-TW" altLang="en-US" sz="4000" b="1" dirty="0">
                <a:solidFill>
                  <a:srgbClr val="C00000"/>
                </a:solidFill>
              </a:rPr>
              <a:t>對人的態度</a:t>
            </a:r>
            <a:endParaRPr lang="en-AU" sz="40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BC0F7D-330A-47C9-9492-E85F4E2A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33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26B151-2232-4DE5-A133-CBEDAB38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一起回應三個呼籲</a:t>
            </a:r>
            <a:r>
              <a:rPr lang="en-US" altLang="zh-TW" sz="5000" dirty="0">
                <a:solidFill>
                  <a:schemeClr val="tx1"/>
                </a:solidFill>
              </a:rPr>
              <a:t>……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95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540495"/>
          </a:xfrm>
        </p:spPr>
        <p:txBody>
          <a:bodyPr>
            <a:noAutofit/>
          </a:bodyPr>
          <a:lstStyle/>
          <a:p>
            <a:pPr algn="ctr"/>
            <a:r>
              <a:rPr lang="zh-TW" altLang="en-US" sz="12000" dirty="0">
                <a:solidFill>
                  <a:schemeClr val="tx1"/>
                </a:solidFill>
              </a:rPr>
              <a:t>完</a:t>
            </a:r>
            <a:endParaRPr lang="en-AU" sz="12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34</a:t>
            </a:fld>
            <a:endParaRPr lang="en-A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1D7F13-FDA6-4A90-84B2-D3CE59000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  <a:tabLst>
                <a:tab pos="4572000" algn="l"/>
              </a:tabLst>
            </a:pP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慈繩愛索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牽引他們，我待他們如人放鬆牛的兩腮夾板，把糧食放在他們面前。</a:t>
            </a:r>
            <a:endParaRPr lang="en-AU" sz="35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85815-20C3-4012-BCDD-770586FE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870265-220B-4314-92E1-56D39C7A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300" dirty="0">
                <a:solidFill>
                  <a:schemeClr val="tx1"/>
                </a:solidFill>
              </a:rPr>
              <a:t>神待他們如父親 </a:t>
            </a:r>
            <a:r>
              <a:rPr lang="en-US" altLang="zh-TW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</a:t>
            </a:r>
            <a:r>
              <a:rPr lang="en-US" altLang="zh-TW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11:4)</a:t>
            </a:r>
            <a:endParaRPr lang="en-AU" sz="3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0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1D7F13-FDA6-4A90-84B2-D3CE59000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buNone/>
              <a:tabLst>
                <a:tab pos="4572000" algn="l"/>
              </a:tabLst>
            </a:pP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猶大王亞哈斯十二年，以拉的兒子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何細亞在撒馬利亞登基，做以色列王九年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亞述王撒縵以色上來攻擊何細亞，何細亞就服侍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41763" indent="0">
              <a:spcBef>
                <a:spcPts val="0"/>
              </a:spcBef>
              <a:buNone/>
              <a:tabLst>
                <a:tab pos="45720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他，給他進貢。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何細亞背叛，差人去見埃及王梭，不照往年所行的與亞述王進貢。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亞述王知道了，就把他鎖禁，囚在監裡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 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王下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17:1-4)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spcBef>
                <a:spcPts val="0"/>
              </a:spcBef>
              <a:buNone/>
              <a:tabLst>
                <a:tab pos="4572000" algn="l"/>
              </a:tabLst>
            </a:pPr>
            <a:r>
              <a:rPr lang="en-AU" altLang="zh-TW" sz="32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	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85815-20C3-4012-BCDD-770586FE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870265-220B-4314-92E1-56D39C7A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300" dirty="0">
                <a:solidFill>
                  <a:schemeClr val="tx1"/>
                </a:solidFill>
              </a:rPr>
              <a:t>國破家亡的時候到了</a:t>
            </a:r>
            <a:endParaRPr lang="en-AU" sz="2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4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92EC06-C3B7-44CC-B756-EB8D1ED2F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1-3 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節</a:t>
            </a:r>
            <a:r>
              <a:rPr lang="en-AU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先知個人的對以色列人的呼籲</a:t>
            </a:r>
            <a:br>
              <a:rPr lang="en-AU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4-8 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節</a:t>
            </a:r>
            <a:r>
              <a:rPr lang="en-AU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神藉先知向以色列人發出的應許</a:t>
            </a: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節</a:t>
            </a:r>
            <a:r>
              <a:rPr lang="en-AU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先知的勉勵。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760564-A990-4634-BBB1-ED27617BB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AAE81F-EE1E-4029-9B22-77BEF591F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何西阿書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章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98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1D7F13-FDA6-4A90-84B2-D3CE59000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55832" cy="5291741"/>
          </a:xfrm>
        </p:spPr>
        <p:txBody>
          <a:bodyPr>
            <a:normAutofit/>
          </a:bodyPr>
          <a:lstStyle/>
          <a:p>
            <a:pPr marL="109728" indent="0">
              <a:buNone/>
              <a:tabLst>
                <a:tab pos="4572000" algn="l"/>
              </a:tabLst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1 </a:t>
            </a:r>
            <a:r>
              <a:rPr lang="zh-TW" altLang="en-US" sz="3500" u="sng" dirty="0">
                <a:latin typeface="Calibri" panose="020F0502020204030204" pitchFamily="34" charset="0"/>
                <a:cs typeface="Calibri" panose="020F0502020204030204" pitchFamily="34" charset="0"/>
              </a:rPr>
              <a:t>以色列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啊，你要歸向耶和華你的神！你是因自己的罪孽跌倒了。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2 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當歸向耶和華，用言語禱告他說：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求祢除淨罪孽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悅納善行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……”</a:t>
            </a:r>
            <a:endParaRPr lang="en-US" altLang="zh-TW" sz="35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109728" indent="0">
              <a:lnSpc>
                <a:spcPts val="2000"/>
              </a:lnSpc>
              <a:spcBef>
                <a:spcPts val="0"/>
              </a:spcBef>
              <a:buNone/>
              <a:tabLst>
                <a:tab pos="4572000" algn="l"/>
              </a:tabLst>
            </a:pPr>
            <a:endParaRPr lang="en-US" sz="3200" dirty="0"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85815-20C3-4012-BCDD-770586FE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870265-220B-4314-92E1-56D39C7A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先知的呼籲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(14:1-3)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3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1D7F13-FDA6-4A90-84B2-D3CE59000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55832" cy="5291741"/>
          </a:xfrm>
        </p:spPr>
        <p:txBody>
          <a:bodyPr>
            <a:normAutofit/>
          </a:bodyPr>
          <a:lstStyle/>
          <a:p>
            <a:pPr marL="109728" indent="0">
              <a:buNone/>
              <a:tabLst>
                <a:tab pos="4572000" algn="l"/>
              </a:tabLst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求你除淨罪孽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悅納善行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，這樣，我們就把嘴唇的祭代替牛犢獻上。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也不再對我們手所造的說「</a:t>
            </a:r>
            <a:r>
              <a:rPr lang="zh-TW" altLang="en-US" sz="3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你是我們的神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」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endParaRPr lang="en-US" altLang="zh-TW" sz="35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109728" indent="0">
              <a:lnSpc>
                <a:spcPts val="2000"/>
              </a:lnSpc>
              <a:spcBef>
                <a:spcPts val="0"/>
              </a:spcBef>
              <a:buNone/>
              <a:tabLst>
                <a:tab pos="4572000" algn="l"/>
              </a:tabLst>
            </a:pPr>
            <a:endParaRPr lang="en-US" sz="3200" dirty="0"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85815-20C3-4012-BCDD-770586FE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870265-220B-4314-92E1-56D39C7A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先知的呼籲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––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第一件事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1D7F13-FDA6-4A90-84B2-D3CE59000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55832" cy="5291741"/>
          </a:xfrm>
        </p:spPr>
        <p:txBody>
          <a:bodyPr>
            <a:normAutofit/>
          </a:bodyPr>
          <a:lstStyle/>
          <a:p>
            <a:pPr marL="109728" indent="0">
              <a:buNone/>
              <a:tabLst>
                <a:tab pos="4572000" algn="l"/>
              </a:tabLst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求你除淨罪孽，悅納善行，這樣，我們就把嘴唇的祭代替牛犢獻上。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也不再對我們手所造的說「你是我們的神」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endParaRPr lang="en-US" altLang="zh-TW" sz="3500" dirty="0"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109728" indent="0">
              <a:buNone/>
              <a:tabLst>
                <a:tab pos="4572000" algn="l"/>
              </a:tabLst>
            </a:pPr>
            <a:endParaRPr lang="en-US" sz="3500" dirty="0"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109728" indent="0">
              <a:lnSpc>
                <a:spcPts val="3840"/>
              </a:lnSpc>
              <a:spcBef>
                <a:spcPts val="600"/>
              </a:spcBef>
              <a:buNone/>
              <a:tabLst>
                <a:tab pos="4302125" algn="l"/>
              </a:tabLst>
            </a:pPr>
            <a:r>
              <a:rPr lang="en-AU" altLang="zh-TW" sz="32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zh-TW" alt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改變</a:t>
            </a:r>
            <a:r>
              <a:rPr lang="zh-TW" altLang="en-US" sz="32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他們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敬拜的對象，</a:t>
            </a:r>
            <a:r>
              <a:rPr lang="en-AU" altLang="zh-TW" sz="3200" b="1" dirty="0">
                <a:solidFill>
                  <a:srgbClr val="7030A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zh-TW" altLang="en-US" sz="32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因為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神才是我們的神</a:t>
            </a:r>
            <a:endParaRPr lang="en-US" sz="3200" b="1" dirty="0">
              <a:solidFill>
                <a:srgbClr val="7030A0"/>
              </a:solidFill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109728" indent="0">
              <a:lnSpc>
                <a:spcPts val="2000"/>
              </a:lnSpc>
              <a:spcBef>
                <a:spcPts val="0"/>
              </a:spcBef>
              <a:buNone/>
              <a:tabLst>
                <a:tab pos="4572000" algn="l"/>
              </a:tabLst>
            </a:pPr>
            <a:endParaRPr lang="en-US" sz="3200" dirty="0"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marL="109728" indent="0">
              <a:lnSpc>
                <a:spcPts val="2000"/>
              </a:lnSpc>
              <a:spcBef>
                <a:spcPts val="0"/>
              </a:spcBef>
              <a:buNone/>
              <a:tabLst>
                <a:tab pos="4572000" algn="l"/>
              </a:tabLst>
            </a:pPr>
            <a:endParaRPr lang="en-US" sz="3200" dirty="0"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85815-20C3-4012-BCDD-770586FE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870265-220B-4314-92E1-56D39C7A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先知的呼籲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––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第二件事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39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9099</TotalTime>
  <Words>2565</Words>
  <Application>Microsoft Office PowerPoint</Application>
  <PresentationFormat>On-screen Show (4:3)</PresentationFormat>
  <Paragraphs>185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           何西阿書14:1-9</vt:lpstr>
      <vt:lpstr>要到幾時呢？</vt:lpstr>
      <vt:lpstr>要到幾時呢？</vt:lpstr>
      <vt:lpstr>神待他們如父親 (何11:4)</vt:lpstr>
      <vt:lpstr>國破家亡的時候到了</vt:lpstr>
      <vt:lpstr>何西阿書 14 章</vt:lpstr>
      <vt:lpstr>先知的呼籲 (14:1-3)</vt:lpstr>
      <vt:lpstr>先知的呼籲 –– 第一件事</vt:lpstr>
      <vt:lpstr>先知的呼籲 –– 第二件事</vt:lpstr>
      <vt:lpstr>先知的呼籲 –– 第二件事</vt:lpstr>
      <vt:lpstr>先知的呼籲 –– 第二件事</vt:lpstr>
      <vt:lpstr>先知的呼籲 –– 第三件事</vt:lpstr>
      <vt:lpstr>先知的呼籲 –– 第三件事</vt:lpstr>
      <vt:lpstr>神才是真神？ (但 3:16-18)</vt:lpstr>
      <vt:lpstr>神才是真神？ (但 3:16-18)</vt:lpstr>
      <vt:lpstr>神對他們的呼籲 (14:4-8)</vt:lpstr>
      <vt:lpstr>神對他們的呼籲 (14:4-5)</vt:lpstr>
      <vt:lpstr>神對他們的呼籲 (14:5-6)</vt:lpstr>
      <vt:lpstr>神對他們的呼籲 (14:5-6)</vt:lpstr>
      <vt:lpstr>神對他們的呼籲 (14:5-6)</vt:lpstr>
      <vt:lpstr>神對他們的呼籲 (14:5-6)</vt:lpstr>
      <vt:lpstr>神對他們的呼籲 (14:5-6)</vt:lpstr>
      <vt:lpstr>PowerPoint Presentation</vt:lpstr>
      <vt:lpstr>完美的結果！</vt:lpstr>
      <vt:lpstr>完美的結果！</vt:lpstr>
      <vt:lpstr>完美的結果！</vt:lpstr>
      <vt:lpstr>創造宇宙的神</vt:lpstr>
      <vt:lpstr>創造宇宙的神</vt:lpstr>
      <vt:lpstr>宇宙共有多少粒星星？</vt:lpstr>
      <vt:lpstr>宇宙共有多少粒星星？</vt:lpstr>
      <vt:lpstr>誰是智慧通達人？ (14:9)</vt:lpstr>
      <vt:lpstr>神站在我們這一邊！？</vt:lpstr>
      <vt:lpstr>一起回應三個呼籲……</vt:lpstr>
      <vt:lpstr>完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人生的常與無常</dc:title>
  <dc:creator>Eric</dc:creator>
  <cp:lastModifiedBy>Maggie Chu</cp:lastModifiedBy>
  <cp:revision>122</cp:revision>
  <dcterms:created xsi:type="dcterms:W3CDTF">2013-10-11T11:36:12Z</dcterms:created>
  <dcterms:modified xsi:type="dcterms:W3CDTF">2020-11-14T21:52:41Z</dcterms:modified>
</cp:coreProperties>
</file>