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87" r:id="rId2"/>
    <p:sldId id="329" r:id="rId3"/>
    <p:sldId id="330" r:id="rId4"/>
    <p:sldId id="331" r:id="rId5"/>
    <p:sldId id="338" r:id="rId6"/>
    <p:sldId id="354" r:id="rId7"/>
    <p:sldId id="332" r:id="rId8"/>
    <p:sldId id="356" r:id="rId9"/>
    <p:sldId id="349" r:id="rId10"/>
    <p:sldId id="348" r:id="rId11"/>
    <p:sldId id="357" r:id="rId12"/>
    <p:sldId id="361" r:id="rId13"/>
    <p:sldId id="350" r:id="rId14"/>
    <p:sldId id="358" r:id="rId15"/>
    <p:sldId id="359" r:id="rId16"/>
    <p:sldId id="351" r:id="rId17"/>
    <p:sldId id="362" r:id="rId18"/>
    <p:sldId id="352" r:id="rId19"/>
    <p:sldId id="364" r:id="rId20"/>
    <p:sldId id="363" r:id="rId21"/>
    <p:sldId id="353" r:id="rId22"/>
    <p:sldId id="365" r:id="rId23"/>
    <p:sldId id="26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2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7A7D3-5475-40ED-B5E9-AD239757E28C}" v="649" dt="2020-12-19T14:43:13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4" autoAdjust="0"/>
    <p:restoredTop sz="9466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20/12/2020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0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20/12/2020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2"/>
            <a:ext cx="5608654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5"/>
            <a:ext cx="3037116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20/12/2020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9644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將臨期第四主日 </a:t>
            </a:r>
            <a:r>
              <a:rPr lang="en-US" altLang="zh-TW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zh-TW" altLang="en-US" sz="6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愛</a:t>
            </a:r>
            <a:br>
              <a:rPr lang="en-US" altLang="zh-TW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zh-TW" altLang="en-US" sz="4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約翰福音 </a:t>
            </a:r>
            <a:r>
              <a:rPr lang="en-US" altLang="zh-TW" sz="4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3:16</a:t>
            </a:r>
            <a:endParaRPr lang="en-AU" sz="4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05064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</a:rPr>
              <a:t>成偉邦傳道</a:t>
            </a:r>
            <a:endParaRPr lang="en-US" altLang="zh-TW" sz="3200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20/12/2020 </a:t>
            </a:r>
            <a:r>
              <a:rPr lang="en-US" altLang="zh-TW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31C2D-E839-4C2A-BA29-C940EC08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lnSpc>
                <a:spcPts val="5500"/>
              </a:lnSpc>
              <a:spcBef>
                <a:spcPts val="2400"/>
              </a:spcBef>
              <a:buNone/>
            </a:pPr>
            <a:r>
              <a:rPr lang="zh-TW" altLang="en-US" sz="3600" dirty="0"/>
              <a:t>我現在所做的，遠比我以前所做過的一切美好；我將得著休歇的地方，遠比我所知道的所有地方安恬。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A0130-4D76-406E-8153-B8169759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33A096-FBA5-4768-8FCA-C215F662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狄更斯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雙城記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的完結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化学篇一、被送上断头台的“现代化学之父”-拉瓦锡(Antoine-Laurent de Lavoisier)">
            <a:extLst>
              <a:ext uri="{FF2B5EF4-FFF2-40B4-BE49-F238E27FC236}">
                <a16:creationId xmlns:a16="http://schemas.microsoft.com/office/drawing/2014/main" id="{DDE2C011-78F2-49C4-9892-3945BB1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73998"/>
            <a:ext cx="5375913" cy="310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9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600" i="0" dirty="0">
                <a:effectLst/>
                <a:latin typeface="system-ui"/>
              </a:rPr>
              <a:t>神很愛世人，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system-ui"/>
              </a:rPr>
              <a:t>甚至</a:t>
            </a:r>
            <a:r>
              <a:rPr lang="zh-TW" altLang="en-US" sz="3600" i="0" dirty="0">
                <a:effectLst/>
                <a:latin typeface="system-ui"/>
              </a:rPr>
              <a:t>將他的獨生子賜給他們</a:t>
            </a:r>
            <a:endParaRPr lang="en-AU" altLang="zh-TW" sz="3600" i="0" dirty="0">
              <a:effectLst/>
              <a:latin typeface="system-ui"/>
            </a:endParaRPr>
          </a:p>
          <a:p>
            <a:pPr marL="109728" indent="0">
              <a:buNone/>
            </a:pPr>
            <a:r>
              <a:rPr lang="en-US" sz="3600" dirty="0">
                <a:latin typeface="system-ui"/>
              </a:rPr>
              <a:t>For God </a:t>
            </a:r>
            <a:r>
              <a:rPr lang="en-US" sz="3600" b="1" dirty="0">
                <a:solidFill>
                  <a:srgbClr val="FF0000"/>
                </a:solidFill>
                <a:latin typeface="system-ui"/>
              </a:rPr>
              <a:t>so</a:t>
            </a:r>
            <a:r>
              <a:rPr lang="en-US" sz="3600" dirty="0">
                <a:latin typeface="system-ui"/>
              </a:rPr>
              <a:t> loved the world, </a:t>
            </a:r>
            <a:r>
              <a:rPr lang="en-US" sz="3600" b="1" dirty="0">
                <a:solidFill>
                  <a:srgbClr val="FF0000"/>
                </a:solidFill>
                <a:latin typeface="system-ui"/>
              </a:rPr>
              <a:t>that</a:t>
            </a:r>
            <a:r>
              <a:rPr lang="en-US" sz="3600" dirty="0">
                <a:latin typeface="system-ui"/>
              </a:rPr>
              <a:t> he gave his only Son</a:t>
            </a:r>
          </a:p>
          <a:p>
            <a:pPr marL="109728" indent="0">
              <a:buNone/>
            </a:pPr>
            <a:endParaRPr lang="en-US" sz="3600" dirty="0">
              <a:latin typeface="system-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神很愛世人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3:16)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6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382000" cy="5477668"/>
          </a:xfrm>
        </p:spPr>
        <p:txBody>
          <a:bodyPr>
            <a:normAutofit/>
          </a:bodyPr>
          <a:lstStyle/>
          <a:p>
            <a:pPr>
              <a:lnSpc>
                <a:spcPts val="4320"/>
              </a:lnSpc>
              <a:spcBef>
                <a:spcPts val="600"/>
              </a:spcBef>
            </a:pPr>
            <a:r>
              <a:rPr lang="zh-TW" altLang="en-US" sz="3600" dirty="0">
                <a:latin typeface="system-ui"/>
              </a:rPr>
              <a:t>女兒很喜歡看書， </a:t>
            </a:r>
            <a:r>
              <a:rPr lang="en-US" altLang="zh-TW" sz="3600" dirty="0">
                <a:latin typeface="system-ui"/>
              </a:rPr>
              <a:t>“</a:t>
            </a:r>
            <a:r>
              <a:rPr lang="zh-TW" altLang="en-US" sz="3600" b="1" dirty="0">
                <a:solidFill>
                  <a:srgbClr val="FF0000"/>
                </a:solidFill>
                <a:latin typeface="system-ui"/>
              </a:rPr>
              <a:t>甚至</a:t>
            </a:r>
            <a:r>
              <a:rPr lang="en-US" altLang="zh-TW" sz="3600" dirty="0">
                <a:latin typeface="system-ui"/>
              </a:rPr>
              <a:t>” </a:t>
            </a:r>
            <a:r>
              <a:rPr lang="zh-TW" altLang="en-US" sz="3600" dirty="0">
                <a:latin typeface="system-ui"/>
              </a:rPr>
              <a:t>用所有的零用錢去買書看。</a:t>
            </a:r>
            <a:endParaRPr lang="en-AU" altLang="zh-TW" sz="3600" dirty="0">
              <a:latin typeface="system-ui"/>
            </a:endParaRPr>
          </a:p>
          <a:p>
            <a:pPr>
              <a:lnSpc>
                <a:spcPts val="4320"/>
              </a:lnSpc>
              <a:spcBef>
                <a:spcPts val="600"/>
              </a:spcBef>
            </a:pPr>
            <a:r>
              <a:rPr lang="zh-TW" altLang="en-US" sz="3600" dirty="0">
                <a:latin typeface="system-ui"/>
              </a:rPr>
              <a:t>太太說丈夫在疫情期間，工作很多， </a:t>
            </a:r>
            <a:r>
              <a:rPr lang="en-US" altLang="zh-TW" sz="3600" dirty="0">
                <a:latin typeface="system-ui"/>
              </a:rPr>
              <a:t>“</a:t>
            </a:r>
            <a:r>
              <a:rPr lang="zh-TW" altLang="en-US" sz="3600" b="1" dirty="0">
                <a:solidFill>
                  <a:srgbClr val="FF0000"/>
                </a:solidFill>
                <a:latin typeface="system-ui"/>
              </a:rPr>
              <a:t>甚至</a:t>
            </a:r>
            <a:r>
              <a:rPr lang="en-US" altLang="zh-TW" sz="3600" dirty="0">
                <a:latin typeface="system-ui"/>
              </a:rPr>
              <a:t>” </a:t>
            </a:r>
            <a:r>
              <a:rPr lang="zh-TW" altLang="en-US" sz="3600" dirty="0">
                <a:latin typeface="system-ui"/>
              </a:rPr>
              <a:t>連星期六日都上班。</a:t>
            </a:r>
            <a:endParaRPr lang="en-AU" altLang="zh-TW" sz="3600" dirty="0">
              <a:latin typeface="system-ui"/>
            </a:endParaRPr>
          </a:p>
          <a:p>
            <a:pPr>
              <a:lnSpc>
                <a:spcPts val="4320"/>
              </a:lnSpc>
              <a:spcBef>
                <a:spcPts val="600"/>
              </a:spcBef>
            </a:pPr>
            <a:r>
              <a:rPr lang="zh-TW" altLang="en-US" sz="3600" dirty="0">
                <a:latin typeface="system-ui"/>
              </a:rPr>
              <a:t>媽媽說：在疫情期間，不但一日要煮三餐， </a:t>
            </a:r>
            <a:r>
              <a:rPr lang="en-US" altLang="zh-TW" sz="3600" dirty="0">
                <a:latin typeface="system-ui"/>
              </a:rPr>
              <a:t>“</a:t>
            </a:r>
            <a:r>
              <a:rPr lang="zh-TW" altLang="en-US" sz="3600" b="1" dirty="0">
                <a:solidFill>
                  <a:srgbClr val="FF0000"/>
                </a:solidFill>
                <a:latin typeface="system-ui"/>
              </a:rPr>
              <a:t>甚至</a:t>
            </a:r>
            <a:r>
              <a:rPr lang="en-US" altLang="zh-TW" sz="3600" dirty="0">
                <a:latin typeface="system-ui"/>
              </a:rPr>
              <a:t>” </a:t>
            </a:r>
            <a:r>
              <a:rPr lang="zh-TW" altLang="en-US" sz="3600" dirty="0">
                <a:latin typeface="system-ui"/>
              </a:rPr>
              <a:t>要做子女的老師，由早上忙到晚上。</a:t>
            </a:r>
            <a:endParaRPr lang="en-AU" altLang="zh-TW" sz="3600" dirty="0">
              <a:latin typeface="system-ui"/>
            </a:endParaRPr>
          </a:p>
          <a:p>
            <a:pPr marL="109537" indent="0">
              <a:lnSpc>
                <a:spcPts val="4320"/>
              </a:lnSpc>
              <a:spcBef>
                <a:spcPts val="600"/>
              </a:spcBef>
              <a:buNone/>
              <a:tabLst>
                <a:tab pos="1438275" algn="l"/>
              </a:tabLst>
            </a:pPr>
            <a:r>
              <a:rPr lang="zh-TW" altLang="en-US" sz="3600" dirty="0">
                <a:latin typeface="system-ui"/>
              </a:rPr>
              <a:t>甚至 </a:t>
            </a:r>
            <a:r>
              <a:rPr lang="en-AU" altLang="zh-TW" sz="3600" dirty="0">
                <a:latin typeface="system-ui"/>
              </a:rPr>
              <a:t>= </a:t>
            </a:r>
            <a:r>
              <a:rPr lang="zh-TW" altLang="en-US" sz="3600" dirty="0">
                <a:latin typeface="system-ui"/>
              </a:rPr>
              <a:t>沒有理由發生而又發生了的事情、</a:t>
            </a:r>
            <a:br>
              <a:rPr lang="en-AU" altLang="zh-TW" sz="3600" dirty="0">
                <a:latin typeface="system-ui"/>
              </a:rPr>
            </a:br>
            <a:r>
              <a:rPr lang="en-AU" altLang="zh-TW" sz="3600" dirty="0">
                <a:latin typeface="system-ui"/>
              </a:rPr>
              <a:t>	</a:t>
            </a:r>
            <a:r>
              <a:rPr lang="zh-TW" altLang="en-US" sz="3600" dirty="0">
                <a:latin typeface="system-ui"/>
              </a:rPr>
              <a:t>越乎我們能力之外的事情。</a:t>
            </a:r>
            <a:endParaRPr lang="en-AU" sz="3600" dirty="0">
              <a:latin typeface="system-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什麼是甚至？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9F477-2A90-497F-9164-AA96C060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500" dirty="0"/>
              <a:t>神</a:t>
            </a:r>
            <a:r>
              <a:rPr lang="zh-TW" altLang="en-US" sz="3500" b="1" dirty="0">
                <a:solidFill>
                  <a:srgbClr val="FF0000"/>
                </a:solidFill>
              </a:rPr>
              <a:t>很愛</a:t>
            </a:r>
            <a:r>
              <a:rPr lang="zh-TW" altLang="en-US" sz="3500" dirty="0"/>
              <a:t>世人，</a:t>
            </a:r>
            <a:r>
              <a:rPr lang="zh-TW" altLang="en-US" sz="3500" b="1" dirty="0">
                <a:solidFill>
                  <a:srgbClr val="FF0000"/>
                </a:solidFill>
              </a:rPr>
              <a:t>甚至</a:t>
            </a:r>
            <a:r>
              <a:rPr lang="zh-TW" altLang="en-US" sz="3500" dirty="0"/>
              <a:t>將他的獨生子賜給他們，叫一切信他的不致滅亡，反得永生。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66587-396B-4144-A98F-C95CE99D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D71A74-E4C1-4712-BD7C-1049F1F8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很愛 與 甚至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9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3257A-E214-4860-AB2C-7897D76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從來沒有人見過神，只有父懷裡的獨生子將祂表明出來 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1:18)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8119B-E92B-4DC6-A9BA-A7A5BCA7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AD5047-5BE3-4EC3-8A09-A1699D25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神的甚至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3257A-E214-4860-AB2C-7897D76A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從來沒有人見過神，只有父懷裡的獨生子將祂表明出來 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1:18)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6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我們藉這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愛子的血得蒙救贖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，過犯得以赦免，乃是照他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豐富的恩典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弗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1:7)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8119B-E92B-4DC6-A9BA-A7A5BCA7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AD5047-5BE3-4EC3-8A09-A1699D25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神的甚至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7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93257A-E214-4860-AB2C-7897D76A1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從來沒有人見過神，只有父懷裡的獨生子將祂表明出來 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1:18)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600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我們藉這愛子的血得蒙救贖，過犯得以赦免，乃是照他豐富的恩典。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弗</a:t>
            </a:r>
            <a:r>
              <a:rPr lang="en-US" altLang="zh-TW" sz="36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1:7)</a:t>
            </a:r>
          </a:p>
          <a:p>
            <a:pPr marL="109728" indent="0">
              <a:buClr>
                <a:schemeClr val="tx1"/>
              </a:buClr>
              <a:buSzPct val="80000"/>
              <a:buNone/>
            </a:pPr>
            <a:r>
              <a:rPr lang="en-AU" sz="36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6 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因我們</a:t>
            </a:r>
            <a:r>
              <a:rPr lang="zh-TW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還軟弱的時候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，基督就按所定的日期為罪人死。</a:t>
            </a:r>
            <a:r>
              <a:rPr lang="en-AU" sz="36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7 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為義人死是少有的，為仁人死或者有敢做的；</a:t>
            </a:r>
            <a:r>
              <a:rPr lang="en-AU" sz="36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</a:rPr>
              <a:t>8 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唯有基督在我們</a:t>
            </a:r>
            <a:r>
              <a:rPr lang="zh-TW" sz="36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還做罪人的時候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為我們死，</a:t>
            </a:r>
            <a:r>
              <a:rPr lang="zh-TW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神的愛就在此向我們顯明了</a:t>
            </a:r>
            <a:r>
              <a:rPr 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US" alt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羅</a:t>
            </a:r>
            <a:r>
              <a:rPr lang="en-US" altLang="zh-TW" sz="36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5:6-8)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8119B-E92B-4DC6-A9BA-A7A5BCA7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AD5047-5BE3-4EC3-8A09-A1699D25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神的甚至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58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69F477-2A90-497F-9164-AA96C0609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500" dirty="0"/>
              <a:t>神</a:t>
            </a:r>
            <a:r>
              <a:rPr lang="zh-TW" altLang="en-US" sz="3500" b="1" dirty="0">
                <a:solidFill>
                  <a:srgbClr val="FF0000"/>
                </a:solidFill>
              </a:rPr>
              <a:t>很愛</a:t>
            </a:r>
            <a:r>
              <a:rPr lang="zh-TW" altLang="en-US" sz="3500" dirty="0"/>
              <a:t>世人，</a:t>
            </a:r>
            <a:r>
              <a:rPr lang="zh-TW" altLang="en-US" sz="3500" b="1" dirty="0">
                <a:solidFill>
                  <a:srgbClr val="FF0000"/>
                </a:solidFill>
              </a:rPr>
              <a:t>甚至</a:t>
            </a:r>
            <a:r>
              <a:rPr lang="zh-TW" altLang="en-US" sz="3500" dirty="0"/>
              <a:t>將他的獨生子賜給他們，叫一切信他的不致滅亡，反得永生。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C66587-396B-4144-A98F-C95CE99D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D71A74-E4C1-4712-BD7C-1049F1F8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很愛 與 甚至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65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DAD3C1-004A-4BA0-A1E6-F80AEA7B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  <a:tabLst>
                <a:tab pos="3671888" algn="l"/>
              </a:tabLst>
            </a:pPr>
            <a:r>
              <a:rPr lang="en-AU" sz="3500" baseline="300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10 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不是我們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神，乃是神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我們，差他的兒子為我們的罪做了挽回祭，這就是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了。</a:t>
            </a:r>
            <a:r>
              <a:rPr lang="en-AU" sz="35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</a:t>
            </a:r>
            <a:r>
              <a:rPr lang="en-AU" sz="3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親愛的弟兄啊，神既是這樣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我們，我們也當彼此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相愛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5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</a:t>
            </a:r>
            <a:r>
              <a:rPr lang="en-AU" sz="3500" baseline="300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12 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從來沒有人見過神，我們若彼此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相愛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，神就住在我們裡面，</a:t>
            </a:r>
            <a:r>
              <a:rPr lang="zh-TW" altLang="en-US" sz="35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他的心在我們裡面得以完全了。</a:t>
            </a:r>
            <a:r>
              <a:rPr lang="en-AU" altLang="zh-TW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	</a:t>
            </a:r>
            <a:r>
              <a:rPr lang="en-US" altLang="zh-TW" sz="28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約壹 </a:t>
            </a:r>
            <a:r>
              <a:rPr lang="en-US" altLang="zh-TW" sz="28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4:10-12)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59755D-8471-428B-91E4-57005175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60C3B4-A8C3-429E-9716-867A721A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約翰再談神的愛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7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C304F-3392-4B85-B73D-74AA710E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spcBef>
                <a:spcPts val="18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我很愛神，我甚至願意寬恕一個沒有辦法寬恕的人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.....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」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indent="-790575">
              <a:spcBef>
                <a:spcPts val="2400"/>
              </a:spcBef>
              <a:buClr>
                <a:schemeClr val="tx1"/>
              </a:buClr>
              <a:buSzPct val="80000"/>
              <a:buNone/>
            </a:pP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約翰說：親愛的弟兄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姊妹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啊，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神既是這樣愛我們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，我們也當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彼此相愛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D0946-589D-4C62-846E-300CB337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23289-7B3C-426C-A33E-60272761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三個挑戰神這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甚至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r>
              <a:rPr lang="zh-TW" altLang="en-US" sz="5000" dirty="0">
                <a:solidFill>
                  <a:schemeClr val="tx1"/>
                </a:solidFill>
              </a:rPr>
              <a:t>的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很愛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162DA1-5BE0-43B6-A942-5E44FF66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5904656" cy="67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7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C304F-3392-4B85-B73D-74AA710E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Pct val="80000"/>
              <a:buFont typeface="+mj-lt"/>
              <a:buAutoNum type="arabicPeriod" startAt="2"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我很愛神，我甚至願意為（太太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丈夫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父親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母親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兒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女）做一我不喜歡做的事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.....</a:t>
            </a:r>
          </a:p>
          <a:p>
            <a:pPr marL="900113" indent="-790575">
              <a:spcBef>
                <a:spcPts val="1800"/>
              </a:spcBef>
              <a:spcAft>
                <a:spcPts val="1800"/>
              </a:spcAft>
              <a:buClr>
                <a:schemeClr val="tx1"/>
              </a:buClr>
              <a:buSzPct val="80000"/>
              <a:buNone/>
            </a:pP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約翰說：我們若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彼此相愛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…… 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愛祂的心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在我們裡面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得以完全了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D0946-589D-4C62-846E-300CB337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23289-7B3C-426C-A33E-60272761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三個挑戰神這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甚至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r>
              <a:rPr lang="zh-TW" altLang="en-US" sz="5000" dirty="0">
                <a:solidFill>
                  <a:schemeClr val="tx1"/>
                </a:solidFill>
              </a:rPr>
              <a:t>的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很愛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1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C304F-3392-4B85-B73D-74AA710E2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2678" indent="-742950">
              <a:buClr>
                <a:schemeClr val="tx1"/>
              </a:buClr>
              <a:buSzPct val="80000"/>
              <a:buFont typeface="+mj-lt"/>
              <a:buAutoNum type="arabicPeriod" startAt="3"/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我很愛神，我甚至願意犧牲一些玩樂或逛街的時間來關心弟兄姊妹</a:t>
            </a:r>
            <a:r>
              <a:rPr lang="en-US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.....</a:t>
            </a:r>
            <a:endParaRPr lang="en-AU" altLang="zh-TW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0113" indent="-790575">
              <a:spcBef>
                <a:spcPts val="2400"/>
              </a:spcBef>
              <a:buClr>
                <a:schemeClr val="tx1"/>
              </a:buClr>
              <a:buSzPct val="80000"/>
              <a:buNone/>
            </a:pPr>
            <a:r>
              <a:rPr lang="en-AU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約翰說：我們若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彼此相愛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神就住在我們裡面</a:t>
            </a: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D0946-589D-4C62-846E-300CB3377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23289-7B3C-426C-A33E-60272761C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三個挑戰神這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甚至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r>
              <a:rPr lang="zh-TW" altLang="en-US" sz="5000" dirty="0">
                <a:solidFill>
                  <a:schemeClr val="tx1"/>
                </a:solidFill>
              </a:rPr>
              <a:t>的</a:t>
            </a:r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很愛</a:t>
            </a:r>
            <a:r>
              <a:rPr lang="en-US" altLang="zh-TW" sz="5000" dirty="0">
                <a:solidFill>
                  <a:schemeClr val="tx1"/>
                </a:solidFill>
              </a:rPr>
              <a:t>”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EE4FB-CFC6-41A3-8F63-935B24D0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FD5813-6148-441E-B17F-E8135701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216376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尷尬的上帝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(Philip Yancey)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94F199-D1C1-4493-8EAD-FB0ABA5D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601"/>
            <a:ext cx="4060032" cy="5659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C74E1F-F363-4C3B-9626-4EFE918E7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" y="2700849"/>
            <a:ext cx="53721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3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396479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>
                <a:solidFill>
                  <a:schemeClr val="tx1"/>
                </a:solidFill>
              </a:rPr>
              <a:t>完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09838-9FDA-4EDC-A4FD-B0D332F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zh-TW" altLang="en-US" sz="3600" dirty="0"/>
              <a:t>我們愛，因為神先愛我們 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約壹</a:t>
            </a:r>
            <a:r>
              <a:rPr lang="en-US" altLang="zh-TW" sz="3000" dirty="0">
                <a:latin typeface="Calibri" panose="020F0502020204030204" pitchFamily="34" charset="0"/>
                <a:cs typeface="Calibri" panose="020F0502020204030204" pitchFamily="34" charset="0"/>
              </a:rPr>
              <a:t>4:19)</a:t>
            </a:r>
            <a:endParaRPr lang="en-A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7C3E05-9067-4F0B-AB0E-223AD139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840FFA-7077-47FE-9763-D7007354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將臨期第四個主日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愛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我們愛，因為神先愛我們">
            <a:extLst>
              <a:ext uri="{FF2B5EF4-FFF2-40B4-BE49-F238E27FC236}">
                <a16:creationId xmlns:a16="http://schemas.microsoft.com/office/drawing/2014/main" id="{0D2CE74B-8BDA-4A19-B3DD-446B4D8C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6" y="2422636"/>
            <a:ext cx="5683021" cy="37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2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0DBF9E-5F36-4BFF-B7F0-94681441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1328"/>
            <a:ext cx="4419600" cy="5102034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50292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太太這樣回答：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二十五年來，我為你洗衣服，給你煮飯，打掃房子，為你生了這些孩子，給你的牛擠奶；</a:t>
            </a:r>
            <a:r>
              <a:rPr lang="en-AU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她反問：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如果這不是愛，是什麼？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D50A1-593D-4764-A251-88EA6651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C37FA9-767E-43D2-8E9A-A101DF28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什麼是愛？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3EA5C-67D3-4263-9A25-AFD95966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4931"/>
            <a:ext cx="4136232" cy="41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4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從來</a:t>
            </a:r>
            <a:r>
              <a:rPr lang="zh-TW" altLang="en-US" sz="3600" b="1" dirty="0">
                <a:solidFill>
                  <a:srgbClr val="FF0000"/>
                </a:solidFill>
              </a:rPr>
              <a:t>沒有人見過神</a:t>
            </a:r>
            <a:r>
              <a:rPr lang="en-US" altLang="zh-TW" sz="3600" dirty="0"/>
              <a:t>……</a:t>
            </a:r>
            <a:r>
              <a:rPr lang="zh-TW" altLang="en-US" sz="3600" dirty="0"/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約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1:18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只有在父懷中那獨一的兒子，把神表明出來。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新漢語譯本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約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1:18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神愛世人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3:16)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7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600" i="0" dirty="0">
                <a:effectLst/>
                <a:latin typeface="system-ui"/>
              </a:rPr>
              <a:t>神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system-ui"/>
              </a:rPr>
              <a:t>很愛</a:t>
            </a:r>
            <a:r>
              <a:rPr lang="zh-TW" altLang="en-US" sz="3600" i="0" dirty="0">
                <a:effectLst/>
                <a:latin typeface="system-ui"/>
              </a:rPr>
              <a:t>世人</a:t>
            </a:r>
            <a:r>
              <a:rPr lang="en-US" altLang="zh-TW" sz="3600" i="0" dirty="0">
                <a:effectLst/>
                <a:latin typeface="system-ui"/>
              </a:rPr>
              <a:t>……</a:t>
            </a:r>
            <a:endParaRPr lang="en-AU" altLang="zh-TW" sz="3600" i="0" dirty="0">
              <a:effectLst/>
              <a:latin typeface="system-ui"/>
            </a:endParaRPr>
          </a:p>
          <a:p>
            <a:pPr marL="109728" indent="0">
              <a:buNone/>
            </a:pPr>
            <a:r>
              <a:rPr lang="en-US" sz="3600" dirty="0">
                <a:latin typeface="system-ui"/>
              </a:rPr>
              <a:t>For God </a:t>
            </a:r>
            <a:r>
              <a:rPr lang="en-US" sz="3600" b="1" dirty="0">
                <a:solidFill>
                  <a:srgbClr val="FF0000"/>
                </a:solidFill>
                <a:latin typeface="system-ui"/>
              </a:rPr>
              <a:t>so loved </a:t>
            </a:r>
            <a:r>
              <a:rPr lang="en-US" sz="3600" dirty="0">
                <a:latin typeface="system-ui"/>
              </a:rPr>
              <a:t>the world,</a:t>
            </a:r>
            <a:r>
              <a:rPr lang="en-US" altLang="zh-TW" sz="3600" dirty="0">
                <a:latin typeface="system-ui"/>
              </a:rPr>
              <a:t>……</a:t>
            </a:r>
            <a:endParaRPr lang="en-AU" sz="3600" dirty="0">
              <a:latin typeface="system-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神很愛世人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3:16)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5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5291741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36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r>
              <a:rPr lang="en-AU" sz="3600" baseline="300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10 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不是我們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神，乃是神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我們，差他的兒子為我們的罪做了挽回祭，這就是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了。</a:t>
            </a:r>
            <a:r>
              <a:rPr lang="en-AU" sz="36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</a:t>
            </a:r>
            <a:r>
              <a:rPr lang="en-AU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親愛的弟兄啊，神既是這樣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我們，我們也當彼此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相愛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。</a:t>
            </a:r>
            <a:r>
              <a:rPr lang="en-AU" sz="36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</a:t>
            </a:r>
            <a:r>
              <a:rPr lang="en-AU" sz="3600" baseline="30000" dirty="0"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12 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從來沒有人見過神，我們若彼此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相愛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，神就住在我們裡面，</a:t>
            </a:r>
            <a:r>
              <a:rPr lang="zh-TW" alt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愛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他的心在我們裡面得以完全了。</a:t>
            </a:r>
            <a:r>
              <a:rPr lang="en-US" altLang="zh-TW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約壹</a:t>
            </a:r>
            <a:r>
              <a:rPr lang="en-US" altLang="zh-TW" sz="36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4:10-12)</a:t>
            </a:r>
            <a:endParaRPr lang="en-A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愛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ἀγάπη (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agape))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7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310BB-E2A7-4341-8E6D-DD0809AF7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600" b="1" i="0" dirty="0">
                <a:solidFill>
                  <a:srgbClr val="FF0000"/>
                </a:solidFill>
                <a:effectLst/>
                <a:latin typeface="system-ui"/>
              </a:rPr>
              <a:t>神</a:t>
            </a:r>
            <a:r>
              <a:rPr lang="zh-TW" altLang="en-US" sz="3600" b="1" i="0" dirty="0">
                <a:solidFill>
                  <a:srgbClr val="00B0F0"/>
                </a:solidFill>
                <a:effectLst/>
                <a:latin typeface="system-ui"/>
              </a:rPr>
              <a:t>很愛</a:t>
            </a:r>
            <a:r>
              <a:rPr lang="zh-TW" altLang="en-US" sz="3600" b="1" i="0" dirty="0">
                <a:solidFill>
                  <a:srgbClr val="C00000"/>
                </a:solidFill>
                <a:effectLst/>
                <a:latin typeface="system-ui"/>
              </a:rPr>
              <a:t>世人</a:t>
            </a:r>
            <a:r>
              <a:rPr lang="zh-TW" altLang="en-US" sz="3600" i="0" dirty="0">
                <a:effectLst/>
                <a:latin typeface="system-ui"/>
              </a:rPr>
              <a:t>，</a:t>
            </a:r>
            <a:r>
              <a:rPr lang="zh-TW" altLang="en-US" sz="3600" b="1" i="0" dirty="0">
                <a:solidFill>
                  <a:srgbClr val="0070C0"/>
                </a:solidFill>
                <a:effectLst/>
                <a:latin typeface="system-ui"/>
              </a:rPr>
              <a:t>甚至</a:t>
            </a:r>
            <a:r>
              <a:rPr lang="zh-TW" altLang="en-US" sz="3600" i="0" dirty="0">
                <a:effectLst/>
                <a:latin typeface="system-ui"/>
              </a:rPr>
              <a:t>將他的獨生子賜給他們</a:t>
            </a:r>
            <a:endParaRPr lang="en-AU" sz="3600" dirty="0">
              <a:latin typeface="system-u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CD476-C4BE-4D32-B072-71DE4194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D4150C-FBAD-48D2-AA7E-79A028C5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神很愛世人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約</a:t>
            </a:r>
            <a:r>
              <a:rPr lang="en-US" altLang="zh-TW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3:16)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0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31C2D-E839-4C2A-BA29-C940EC083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zh-TW" altLang="en-US" sz="3600" dirty="0"/>
              <a:t>這是最好的時代，這是最壞的時代，</a:t>
            </a:r>
            <a:endParaRPr lang="en-AU" altLang="zh-TW" sz="3600" dirty="0"/>
          </a:p>
          <a:p>
            <a:pPr marL="109728" indent="0">
              <a:spcBef>
                <a:spcPts val="600"/>
              </a:spcBef>
              <a:buNone/>
            </a:pPr>
            <a:r>
              <a:rPr lang="zh-TW" altLang="en-US" sz="3600" dirty="0"/>
              <a:t>這是智慧的時代，這是愚昧的時代，</a:t>
            </a:r>
            <a:endParaRPr lang="en-AU" altLang="zh-TW" sz="3600" dirty="0"/>
          </a:p>
          <a:p>
            <a:pPr marL="109728" indent="0">
              <a:spcBef>
                <a:spcPts val="600"/>
              </a:spcBef>
              <a:buNone/>
            </a:pPr>
            <a:r>
              <a:rPr lang="zh-TW" altLang="en-US" sz="3600" dirty="0"/>
              <a:t>這是信仰的時代，這是懷疑的時代，</a:t>
            </a:r>
            <a:endParaRPr lang="en-AU" altLang="zh-TW" sz="3600" dirty="0"/>
          </a:p>
          <a:p>
            <a:pPr marL="109728" indent="0">
              <a:spcBef>
                <a:spcPts val="600"/>
              </a:spcBef>
              <a:buNone/>
            </a:pPr>
            <a:r>
              <a:rPr lang="zh-TW" altLang="en-US" sz="3600" dirty="0"/>
              <a:t>這是光明的季節，這是黑暗的季節，</a:t>
            </a:r>
            <a:endParaRPr lang="en-AU" altLang="zh-TW" sz="3600" dirty="0"/>
          </a:p>
          <a:p>
            <a:pPr marL="109728" indent="0">
              <a:spcBef>
                <a:spcPts val="600"/>
              </a:spcBef>
              <a:buNone/>
            </a:pPr>
            <a:r>
              <a:rPr lang="zh-TW" altLang="en-US" sz="3600" dirty="0"/>
              <a:t>這是希望的春天，這是絕望的冬天，</a:t>
            </a:r>
            <a:r>
              <a:rPr lang="en-US" altLang="zh-TW" sz="3600" dirty="0"/>
              <a:t>….</a:t>
            </a:r>
            <a:endParaRPr lang="en-AU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EA0130-4D76-406E-8153-B8169759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33A096-FBA5-4768-8FCA-C215F662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狄更斯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《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雙城記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》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的開始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F8C6-EFD1-45B3-81DA-2698C5AF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344295"/>
            <a:ext cx="4421268" cy="243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8684</TotalTime>
  <Words>1369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system-ui</vt:lpstr>
      <vt:lpstr>Calibri</vt:lpstr>
      <vt:lpstr>Lucida Sans Unicode</vt:lpstr>
      <vt:lpstr>Verdana</vt:lpstr>
      <vt:lpstr>Wingdings 2</vt:lpstr>
      <vt:lpstr>Wingdings 3</vt:lpstr>
      <vt:lpstr>Concourse</vt:lpstr>
      <vt:lpstr>將臨期第四主日 – 愛 約翰福音 3:16</vt:lpstr>
      <vt:lpstr>PowerPoint Presentation</vt:lpstr>
      <vt:lpstr>將臨期第四個主日 – 愛</vt:lpstr>
      <vt:lpstr>什麼是愛？</vt:lpstr>
      <vt:lpstr>神愛世人……(約 3:16)</vt:lpstr>
      <vt:lpstr>神很愛世人……(約 3:16)</vt:lpstr>
      <vt:lpstr>愛 (ἀγάπη (agape))</vt:lpstr>
      <vt:lpstr>神很愛世人……(約 3:16)</vt:lpstr>
      <vt:lpstr>狄更斯《雙城記》的開始</vt:lpstr>
      <vt:lpstr>狄更斯《雙城記》的完結</vt:lpstr>
      <vt:lpstr>神很愛世人……(約 3:16)</vt:lpstr>
      <vt:lpstr>什麼是甚至？</vt:lpstr>
      <vt:lpstr>很愛 與 甚至</vt:lpstr>
      <vt:lpstr>神的甚至……</vt:lpstr>
      <vt:lpstr>神的甚至……</vt:lpstr>
      <vt:lpstr>神的甚至……</vt:lpstr>
      <vt:lpstr>很愛 與 甚至</vt:lpstr>
      <vt:lpstr>約翰再談神的愛</vt:lpstr>
      <vt:lpstr>三個挑戰神這“甚至”的“很愛”</vt:lpstr>
      <vt:lpstr>三個挑戰神這“甚至”的“很愛”</vt:lpstr>
      <vt:lpstr>三個挑戰神這“甚至”的“很愛”</vt:lpstr>
      <vt:lpstr>尷尬的上帝 (Philip Yancey)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180</cp:revision>
  <cp:lastPrinted>2020-12-12T21:47:45Z</cp:lastPrinted>
  <dcterms:created xsi:type="dcterms:W3CDTF">2013-10-11T11:36:12Z</dcterms:created>
  <dcterms:modified xsi:type="dcterms:W3CDTF">2020-12-19T22:50:35Z</dcterms:modified>
</cp:coreProperties>
</file>