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330" r:id="rId3"/>
    <p:sldId id="287" r:id="rId4"/>
    <p:sldId id="329" r:id="rId5"/>
    <p:sldId id="290" r:id="rId6"/>
    <p:sldId id="324" r:id="rId7"/>
    <p:sldId id="317" r:id="rId8"/>
    <p:sldId id="303" r:id="rId9"/>
    <p:sldId id="322" r:id="rId10"/>
    <p:sldId id="292" r:id="rId11"/>
    <p:sldId id="305" r:id="rId12"/>
    <p:sldId id="316" r:id="rId13"/>
    <p:sldId id="306" r:id="rId14"/>
    <p:sldId id="320" r:id="rId15"/>
    <p:sldId id="323" r:id="rId16"/>
    <p:sldId id="291" r:id="rId17"/>
    <p:sldId id="312" r:id="rId18"/>
    <p:sldId id="31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4" autoAdjust="0"/>
    <p:restoredTop sz="88607" autoAdjust="0"/>
  </p:normalViewPr>
  <p:slideViewPr>
    <p:cSldViewPr snapToGrid="0">
      <p:cViewPr>
        <p:scale>
          <a:sx n="52" d="100"/>
          <a:sy n="52" d="100"/>
        </p:scale>
        <p:origin x="1036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5E407-9347-42FB-9C9D-79F2278614F8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D3637-6B34-47DE-BB74-0B73F97736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425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3637-6B34-47DE-BB74-0B73F977362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213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3637-6B34-47DE-BB74-0B73F977362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4068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3637-6B34-47DE-BB74-0B73F977362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6143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3637-6B34-47DE-BB74-0B73F9773628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1272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3637-6B34-47DE-BB74-0B73F9773628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8363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3637-6B34-47DE-BB74-0B73F9773628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9889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3637-6B34-47DE-BB74-0B73F9773628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3442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3637-6B34-47DE-BB74-0B73F9773628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8573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3637-6B34-47DE-BB74-0B73F9773628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4825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3637-6B34-47DE-BB74-0B73F9773628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821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3637-6B34-47DE-BB74-0B73F977362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110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3637-6B34-47DE-BB74-0B73F977362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158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3637-6B34-47DE-BB74-0B73F977362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508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3637-6B34-47DE-BB74-0B73F977362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3368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3637-6B34-47DE-BB74-0B73F977362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261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3637-6B34-47DE-BB74-0B73F977362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9687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3637-6B34-47DE-BB74-0B73F977362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333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D3637-6B34-47DE-BB74-0B73F977362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259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86898-D492-4D2A-AA58-AC14B69D7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9AFC4-1B49-4F74-A5AE-A2D714064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CC26B-B418-45B4-A73C-E14F93D55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09D0-E340-4BFC-B195-0DDC1453EB68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4464C-7D98-4F01-A065-61A75A8B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89BE4-FBBE-433B-9953-C6335D49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46C1-0878-49AB-B346-EAE44F642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127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E276B-8674-4A4E-80AB-EEE04A6C5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C41C1-C518-4854-9004-8577CB85C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73D6A-5343-459F-A7A1-ACBA44E8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09D0-E340-4BFC-B195-0DDC1453EB68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13746-3687-46D1-B8AF-08151020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49BB3-B42B-49BE-937E-EA39FE86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46C1-0878-49AB-B346-EAE44F642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884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96E43-557A-4289-A75B-DFB8D121F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18BF62-72A1-4F44-B6D5-55E1ACC7D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2091C-9AEA-4667-B09A-AF8BA6003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09D0-E340-4BFC-B195-0DDC1453EB68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8A7C7-A6A0-41E1-BFC7-B32BEE5D9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8FEEF-63DD-493F-B2FB-D698D767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46C1-0878-49AB-B346-EAE44F642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584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55FB9-9BB7-42CE-AFC8-8BDA7EFB2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31500-C4A3-4D78-B71B-1095A3FA0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5E1FD-85F6-40E5-8F9B-6DA4E73C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09D0-E340-4BFC-B195-0DDC1453EB68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D4A81-812E-46C7-B9F4-8BC307BE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DCEA4-DC26-44A7-AED1-AAFE01B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46C1-0878-49AB-B346-EAE44F642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79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70E1-69CD-4A2F-82B7-314FAE15B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8CAEC-B072-40A9-B070-CF9C879E6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5A696-5D5C-4615-B3C9-9C2028A99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09D0-E340-4BFC-B195-0DDC1453EB68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7B847-E238-4D9F-87EA-472C6EAE0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5EDB8-EC6F-4EA5-88AB-27BAC87F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46C1-0878-49AB-B346-EAE44F642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82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A1E4B-6EA0-4C7C-8B49-B5E000DFA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8BD48-32D9-49AA-AA21-7271A122D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96984-5603-4DB3-B0BC-D8DC74FBE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0D524-E719-4EEC-B45D-5E8D1058A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09D0-E340-4BFC-B195-0DDC1453EB68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A2FFE-2656-4700-B2A9-27649E2C9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9E0E1-9A05-4C03-9B79-40F49588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46C1-0878-49AB-B346-EAE44F642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770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2728F-A70A-46EC-A629-6DF13BA9F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89A7D-41D2-4B33-8F1C-A1A836296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28341-0488-4F11-ACBF-9E7B2554A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DCF904-C7EF-43A8-B78D-C51C93A3F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27A79-39D6-4DB1-B286-CC039CE88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72356D-5B70-4D48-83DB-37BDCB75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09D0-E340-4BFC-B195-0DDC1453EB68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19F3FE-D88A-44FD-87F6-64701A07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CB43D-3CF9-4A42-8443-46316D622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46C1-0878-49AB-B346-EAE44F642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127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36D26-8A8F-4375-BA95-CB753AFB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AD2FB6-E413-4D18-A653-0667693C6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09D0-E340-4BFC-B195-0DDC1453EB68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5237E9-D3AB-4DA0-AFDD-C4C4BABC6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F3F67-F72B-4324-A05C-977F3F70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46C1-0878-49AB-B346-EAE44F642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887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A72ECF-EEF6-4EBF-B709-3D55462F7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09D0-E340-4BFC-B195-0DDC1453EB68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B73FF1-F995-4B71-8775-4DD410975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0A9E0-1BE2-4FDE-9949-43DB3497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46C1-0878-49AB-B346-EAE44F642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600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BFFE-E435-438A-A3C4-43B47148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1F637-7CA8-436C-A43A-12E74BA39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8DC4C-5607-45E1-9928-699D56340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CFD48-E0D9-41C0-80E5-0548D886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09D0-E340-4BFC-B195-0DDC1453EB68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9F597-79E0-4359-A253-B27CEA6FC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52E43-7608-4E97-81B3-5D0FC98ED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46C1-0878-49AB-B346-EAE44F642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539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C03BC-3260-4277-9D16-D182AB993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8D2BE4-7F16-424C-95F5-5765AA243D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9DF10-2779-441B-BB10-242CF99F5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3C166-F59B-44E9-B389-0BF50BEE6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09D0-E340-4BFC-B195-0DDC1453EB68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A4D99-1406-479A-802E-BF0333C4A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4335D-A798-4489-B184-26C1C90D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46C1-0878-49AB-B346-EAE44F642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660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25A4DE-ECF2-4AFB-AFA0-4B96806C0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49654-6CFA-4F26-B600-002174C1A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FB2A1-8D48-4EFA-AA8E-068094E76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309D0-E340-4BFC-B195-0DDC1453EB68}" type="datetimeFigureOut">
              <a:rPr lang="en-AU" smtClean="0"/>
              <a:t>21/10/2021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25225-1702-4428-BF66-EF75BE441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8C540-9DAA-4248-BA06-2811C3861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546C1-0878-49AB-B346-EAE44F6422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752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isyd-my.sharepoint.com/personal/kim_chan_sydney_edu_au/Documents/Teaching%202019-2021/Ind%20Elective%204831/2021/Assignments/Assignment%20info_Carwyn_Annette_GSK.docx?web=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18E63-CF71-4CC1-90E0-AF6BA858AA09}"/>
              </a:ext>
            </a:extLst>
          </p:cNvPr>
          <p:cNvSpPr txBox="1"/>
          <p:nvPr/>
        </p:nvSpPr>
        <p:spPr>
          <a:xfrm>
            <a:off x="6744750" y="371819"/>
            <a:ext cx="5771390" cy="26269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AU" altLang="zh-TW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43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逃城 </a:t>
            </a:r>
            <a:r>
              <a:rPr lang="en-AU" altLang="zh-TW" sz="3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(Cities of Refuge)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避難所</a:t>
            </a:r>
            <a:r>
              <a:rPr lang="en-AU" altLang="zh-TW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(</a:t>
            </a:r>
            <a:r>
              <a:rPr lang="ja-JP" alt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庇護</a:t>
            </a:r>
            <a:r>
              <a:rPr lang="en-AU" altLang="ja-JP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, </a:t>
            </a:r>
            <a:r>
              <a:rPr lang="ja-JP" alt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接納</a:t>
            </a:r>
            <a:r>
              <a:rPr lang="en-AU" altLang="ja-JP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endParaRPr lang="zh-TW" altLang="en-US" sz="4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4E9FCF-871E-4CD3-8A88-908AE1B6F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" y="0"/>
            <a:ext cx="60761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C28E8B-7C63-4EF1-8468-D52021E42F3E}"/>
              </a:ext>
            </a:extLst>
          </p:cNvPr>
          <p:cNvSpPr txBox="1"/>
          <p:nvPr/>
        </p:nvSpPr>
        <p:spPr>
          <a:xfrm>
            <a:off x="7784554" y="2847530"/>
            <a:ext cx="2844581" cy="581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altLang="zh-TW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*</a:t>
            </a: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誤殺人的</a:t>
            </a:r>
            <a:r>
              <a:rPr lang="en-AU" altLang="zh-TW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*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871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38BF-742A-4908-9939-EA5F3FE5AAD4}"/>
              </a:ext>
            </a:extLst>
          </p:cNvPr>
          <p:cNvSpPr txBox="1"/>
          <p:nvPr/>
        </p:nvSpPr>
        <p:spPr>
          <a:xfrm>
            <a:off x="838199" y="4360126"/>
            <a:ext cx="6143626" cy="199238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4000" b="1" i="0" kern="1200" dirty="0">
                <a:solidFill>
                  <a:srgbClr val="FFC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今天的意義</a:t>
            </a:r>
            <a:endParaRPr lang="en-US" altLang="ja-JP" sz="4000" b="1" i="0" kern="1200" dirty="0">
              <a:solidFill>
                <a:srgbClr val="FFC000"/>
              </a:solidFill>
              <a:latin typeface="Yu Gothic" panose="020B0400000000000000" pitchFamily="34" charset="-128"/>
              <a:ea typeface="Yu Gothic" panose="020B0400000000000000" pitchFamily="34" charset="-128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2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+mj-cs"/>
            </a:endParaRPr>
          </a:p>
          <a:p>
            <a:pPr marL="742950" indent="-742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AU" altLang="zh-TW" sz="4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1. </a:t>
            </a:r>
            <a:r>
              <a:rPr lang="zh-TW" altLang="en-US" sz="4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神是我們的避難所。</a:t>
            </a:r>
            <a:endParaRPr lang="en-US" altLang="ja-JP" sz="4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+mj-cs"/>
            </a:endParaRPr>
          </a:p>
        </p:txBody>
      </p:sp>
      <p:pic>
        <p:nvPicPr>
          <p:cNvPr id="3" name="Picture 2" descr="A weary Australia plans reopening as COVID-19 death toll hits 1,000 |  Reuters">
            <a:extLst>
              <a:ext uri="{FF2B5EF4-FFF2-40B4-BE49-F238E27FC236}">
                <a16:creationId xmlns:a16="http://schemas.microsoft.com/office/drawing/2014/main" id="{9F8C96FC-5F30-4A41-9409-704FBFB0F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9"/>
          <a:stretch/>
        </p:blipFill>
        <p:spPr bwMode="auto"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500,000 COVID deaths in US: Health care workers exhausted, frustrated">
            <a:extLst>
              <a:ext uri="{FF2B5EF4-FFF2-40B4-BE49-F238E27FC236}">
                <a16:creationId xmlns:a16="http://schemas.microsoft.com/office/drawing/2014/main" id="{83B52C64-F230-4683-9E80-90D061502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" r="1" b="1"/>
          <a:stretch/>
        </p:blipFill>
        <p:spPr bwMode="auto">
          <a:xfrm flipH="1"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906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CC38BF-742A-4908-9939-EA5F3FE5AAD4}"/>
              </a:ext>
            </a:extLst>
          </p:cNvPr>
          <p:cNvSpPr txBox="1"/>
          <p:nvPr/>
        </p:nvSpPr>
        <p:spPr>
          <a:xfrm>
            <a:off x="312420" y="418990"/>
            <a:ext cx="11765280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600" b="1" dirty="0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詩 篇</a:t>
            </a:r>
            <a:endParaRPr lang="en-AU" altLang="zh-TW" sz="3600" b="1" dirty="0">
              <a:solidFill>
                <a:schemeClr val="accent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2:12</a:t>
            </a:r>
            <a:r>
              <a:rPr lang="en-AU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…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凡 投 靠 他 的 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 都 是 有 福 的 。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5:11 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凡 投 靠 你 的 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，願 他 們 喜 樂 ，時 常 歡 呼 ，因 為 你 護 庇 他 們；又 願 那 愛 你 名 的 人 都 靠 你 歡 欣 。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7:1 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耶 和 華 ─ 我 的 神 啊 ， 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我 投 靠 你 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！ 求 你 救 我 脫 離 一 切 追 趕 我 的 人 ， 將 我 救 拔 出 來 ！</a:t>
            </a: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3 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耶 和 華 ─ 我 的 神 啊 ， 我 若 </a:t>
            </a:r>
            <a:r>
              <a:rPr lang="en-AU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…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有 罪 孽 在 我 手 裡 ，</a:t>
            </a:r>
            <a:r>
              <a:rPr lang="en-AU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…</a:t>
            </a: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5 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就 任 憑 仇 敵 追 趕 我 ，</a:t>
            </a:r>
            <a:r>
              <a:rPr lang="en-AU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6345FA-35C9-4CB6-8EC7-0FF91FBE05F1}"/>
              </a:ext>
            </a:extLst>
          </p:cNvPr>
          <p:cNvSpPr txBox="1"/>
          <p:nvPr/>
        </p:nvSpPr>
        <p:spPr>
          <a:xfrm>
            <a:off x="5341620" y="2944800"/>
            <a:ext cx="3601555" cy="51914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B3FCB5-E948-43D9-AD29-F6D46F43F2F3}"/>
              </a:ext>
            </a:extLst>
          </p:cNvPr>
          <p:cNvSpPr txBox="1"/>
          <p:nvPr/>
        </p:nvSpPr>
        <p:spPr>
          <a:xfrm>
            <a:off x="4450080" y="5246040"/>
            <a:ext cx="5841835" cy="51914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802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CC38BF-742A-4908-9939-EA5F3FE5AAD4}"/>
              </a:ext>
            </a:extLst>
          </p:cNvPr>
          <p:cNvSpPr txBox="1"/>
          <p:nvPr/>
        </p:nvSpPr>
        <p:spPr>
          <a:xfrm>
            <a:off x="566330" y="464710"/>
            <a:ext cx="11295609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詩</a:t>
            </a:r>
            <a:r>
              <a:rPr lang="en-US" altLang="zh-TW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46 </a:t>
            </a:r>
            <a:endParaRPr lang="en-AU" altLang="zh-TW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1 </a:t>
            </a: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神是我們的避難所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，是我們的力量，是我們在患難中隨時的幫助。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2,3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所以，地雖改變，山雖搖動到海心， </a:t>
            </a:r>
            <a:r>
              <a:rPr lang="en-AU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…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我們也不害怕。</a:t>
            </a:r>
            <a:endParaRPr lang="en-AU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4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有一道河，這河的分使神的城歡喜；這城就是至高者居住的聖所。</a:t>
            </a:r>
            <a:r>
              <a:rPr lang="en-US" altLang="zh-TW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神在其中，城必不動搖；到天一亮，神必幫助這城。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10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你們要休息，要知道我是神！我必在外邦中被尊崇，在遍地上也被尊崇。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11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萬軍之耶和華與我們同在；雅各的</a:t>
            </a: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神是我們的避難所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A60D9-1836-4CBF-9B56-CD7A022F4A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18761"/>
            <a:ext cx="12192000" cy="450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56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CC38BF-742A-4908-9939-EA5F3FE5AAD4}"/>
              </a:ext>
            </a:extLst>
          </p:cNvPr>
          <p:cNvSpPr txBox="1"/>
          <p:nvPr/>
        </p:nvSpPr>
        <p:spPr>
          <a:xfrm>
            <a:off x="566330" y="464710"/>
            <a:ext cx="11295609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詩</a:t>
            </a:r>
            <a:r>
              <a:rPr lang="en-US" altLang="zh-TW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46 </a:t>
            </a:r>
            <a:endParaRPr lang="en-AU" altLang="zh-TW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1 </a:t>
            </a: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神是我們的避難所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，是我們的力量，是我們在患難中隨時的幫助。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2,3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所以，地雖改變，山雖搖動到海心， </a:t>
            </a:r>
            <a:r>
              <a:rPr lang="en-AU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…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我們也不害怕。</a:t>
            </a:r>
            <a:endParaRPr lang="en-AU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4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有一道河，這河的分使神的城歡喜；這城就是至高者居住的聖所。</a:t>
            </a:r>
            <a:r>
              <a:rPr lang="en-US" altLang="zh-TW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神在其中，城必不動搖；到天一亮，神必幫助這城。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10 </a:t>
            </a: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你們要休息</a:t>
            </a:r>
            <a:r>
              <a:rPr lang="en-AU" altLang="zh-TW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[</a:t>
            </a:r>
            <a:r>
              <a:rPr lang="ja-JP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安靜</a:t>
            </a:r>
            <a:r>
              <a:rPr lang="en-AU" altLang="zh-TW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]</a:t>
            </a: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，要知道我是神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！我必在外邦中被尊崇，在遍地上也被尊崇。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11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萬軍之耶和華與我們同在；雅各的</a:t>
            </a:r>
            <a:r>
              <a:rPr lang="zh-TW" altLang="en-US" sz="3200" b="1" u="sng" dirty="0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神是我們的避難所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A60D9-1836-4CBF-9B56-CD7A022F4A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2121195"/>
            <a:ext cx="12192000" cy="450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27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CC38BF-742A-4908-9939-EA5F3FE5AAD4}"/>
              </a:ext>
            </a:extLst>
          </p:cNvPr>
          <p:cNvSpPr txBox="1"/>
          <p:nvPr/>
        </p:nvSpPr>
        <p:spPr>
          <a:xfrm>
            <a:off x="549604" y="453558"/>
            <a:ext cx="8860577" cy="614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3600" b="1" i="0" dirty="0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今天的意義</a:t>
            </a:r>
            <a:endParaRPr lang="en-AU" altLang="ja-JP" sz="3600" b="1" i="0" dirty="0">
              <a:solidFill>
                <a:schemeClr val="accent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/>
            <a:endParaRPr lang="en-AU" altLang="ja-JP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3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神是我們的避難所。</a:t>
            </a:r>
            <a:endParaRPr lang="en-AU" altLang="ja-JP" sz="36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altLang="zh-TW" sz="105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別</a:t>
            </a:r>
            <a:r>
              <a:rPr lang="ja-JP" altLang="en-US" sz="3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人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的避難所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      逃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城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屬於</a:t>
            </a:r>
            <a:r>
              <a:rPr lang="zh-TW" alt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利未人</a:t>
            </a:r>
            <a:r>
              <a:rPr lang="en-AU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祭司</a:t>
            </a:r>
            <a:r>
              <a:rPr lang="en-AU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的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城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邑</a:t>
            </a:r>
            <a:endParaRPr lang="en-AU" altLang="ja-JP" sz="36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開放給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別人</a:t>
            </a:r>
            <a:r>
              <a:rPr lang="en-AU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, 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預備道路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山上的</a:t>
            </a:r>
            <a:r>
              <a:rPr lang="en-AU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[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逃</a:t>
            </a:r>
            <a:r>
              <a:rPr lang="en-AU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]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城</a:t>
            </a:r>
            <a:endParaRPr lang="en-AU" altLang="ja-JP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使人和睦的人</a:t>
            </a:r>
            <a:endParaRPr lang="en-AU" altLang="ja-JP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ja-JP" altLang="en-US" sz="3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憐恤人的人</a:t>
            </a:r>
            <a:endParaRPr lang="en-AU" altLang="ja-JP" sz="36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BD4F602D-00DF-4ABA-B041-0DDF7CF04BD9}"/>
              </a:ext>
            </a:extLst>
          </p:cNvPr>
          <p:cNvSpPr/>
          <p:nvPr/>
        </p:nvSpPr>
        <p:spPr>
          <a:xfrm>
            <a:off x="4765490" y="4766479"/>
            <a:ext cx="228485" cy="1759352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6386A1-FD50-4098-A608-0628700E1030}"/>
              </a:ext>
            </a:extLst>
          </p:cNvPr>
          <p:cNvSpPr txBox="1"/>
          <p:nvPr/>
        </p:nvSpPr>
        <p:spPr>
          <a:xfrm>
            <a:off x="5407282" y="5054310"/>
            <a:ext cx="3342582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3200" b="1" dirty="0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聖潔</a:t>
            </a:r>
            <a:r>
              <a:rPr lang="en-AU" altLang="ja-JP" sz="3200" b="1" dirty="0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  </a:t>
            </a:r>
            <a:r>
              <a:rPr lang="ja-JP" altLang="en-US" sz="3200" b="1" dirty="0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肩背</a:t>
            </a:r>
            <a:r>
              <a:rPr lang="en-AU" altLang="ja-JP" sz="3200" b="1" dirty="0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  </a:t>
            </a:r>
            <a:r>
              <a:rPr lang="ja-JP" altLang="en-US" sz="3200" b="1" dirty="0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聯盟</a:t>
            </a:r>
            <a:endParaRPr lang="en-AU" altLang="ja-JP" sz="3200" b="1" dirty="0">
              <a:solidFill>
                <a:schemeClr val="accent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3200" b="1" dirty="0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堡壘</a:t>
            </a:r>
            <a:r>
              <a:rPr lang="en-AU" altLang="ja-JP" sz="3200" b="1" dirty="0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ja-JP" altLang="en-US" sz="3200" b="1" dirty="0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 高處</a:t>
            </a:r>
            <a:r>
              <a:rPr lang="en-AU" altLang="ja-JP" sz="3200" b="1" dirty="0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ja-JP" altLang="en-US" sz="3200" b="1" dirty="0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 圍圈</a:t>
            </a:r>
            <a:endParaRPr lang="en-AU" sz="3200" b="1" dirty="0">
              <a:solidFill>
                <a:schemeClr val="accent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562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56EF6CA-F477-422E-AAAE-8C6A0BD467CD}"/>
              </a:ext>
            </a:extLst>
          </p:cNvPr>
          <p:cNvSpPr txBox="1"/>
          <p:nvPr/>
        </p:nvSpPr>
        <p:spPr>
          <a:xfrm>
            <a:off x="943570" y="715713"/>
            <a:ext cx="59144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4000" b="1" dirty="0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逃 城 的 標 記 和 實 踐</a:t>
            </a:r>
            <a:endParaRPr lang="en-AU" altLang="zh-TW" sz="4000" b="0" i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6645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911882-48EA-4999-9886-55376BA2DF79}"/>
              </a:ext>
            </a:extLst>
          </p:cNvPr>
          <p:cNvSpPr txBox="1"/>
          <p:nvPr/>
        </p:nvSpPr>
        <p:spPr>
          <a:xfrm>
            <a:off x="702001" y="304235"/>
            <a:ext cx="996974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ja-JP" altLang="en-US" sz="3200" b="1" i="0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羅 </a:t>
            </a:r>
            <a:r>
              <a:rPr lang="en-AU" altLang="ja-JP" sz="3200" b="1" i="0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15: </a:t>
            </a:r>
            <a:endParaRPr lang="en-AU" altLang="zh-TW" sz="3200" b="0" i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spcBef>
                <a:spcPts val="600"/>
              </a:spcBef>
            </a:pPr>
            <a:r>
              <a:rPr lang="ja-JP" altLang="en-US" sz="3200" b="1" i="0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林前 </a:t>
            </a:r>
            <a:r>
              <a:rPr lang="en-AU" altLang="ja-JP" sz="3200" b="1" dirty="0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en-AU" altLang="ja-JP" sz="3200" b="1" i="0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: </a:t>
            </a:r>
            <a:endParaRPr lang="en-AU" altLang="zh-TW" sz="3200" b="0" i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3200" b="1" i="0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加 </a:t>
            </a:r>
            <a:r>
              <a:rPr lang="en-AU" altLang="ja-JP" sz="3200" b="1" i="0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5: </a:t>
            </a:r>
            <a:endParaRPr lang="en-AU" altLang="zh-TW" sz="3200" b="0" i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3200" b="1" i="0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弗 </a:t>
            </a:r>
            <a:r>
              <a:rPr lang="en-AU" altLang="ja-JP" sz="3200" b="1" i="0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4:</a:t>
            </a:r>
          </a:p>
          <a:p>
            <a:pPr>
              <a:spcBef>
                <a:spcPts val="600"/>
              </a:spcBef>
            </a:pPr>
            <a:r>
              <a:rPr lang="ja-JP" altLang="en-US" sz="3200" b="1" i="0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腓 </a:t>
            </a:r>
            <a:r>
              <a:rPr lang="en-AU" altLang="ja-JP" sz="3200" b="1" i="0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2:</a:t>
            </a:r>
            <a:endParaRPr lang="en-AU" altLang="zh-TW" sz="3200" b="0" i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3200" b="1" i="0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西 </a:t>
            </a:r>
            <a:r>
              <a:rPr lang="en-AU" altLang="ja-JP" sz="3200" b="1" i="0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4: </a:t>
            </a:r>
            <a:endParaRPr lang="en-AU" altLang="zh-TW" sz="3200" b="0" i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lang="zh-TW" altLang="en-US" sz="3200" b="1" i="0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帖前 </a:t>
            </a:r>
            <a:r>
              <a:rPr lang="en-AU" altLang="zh-TW" sz="3200" b="1" i="0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1: </a:t>
            </a:r>
            <a:endParaRPr lang="en-AU" altLang="zh-TW" sz="3200" b="0" i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AU" altLang="zh-TW" sz="3200" b="1" i="0" dirty="0">
              <a:solidFill>
                <a:schemeClr val="accent2"/>
              </a:solidFill>
              <a:effectLst/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F8D958-F688-49DD-9994-0BFA359B2817}"/>
              </a:ext>
            </a:extLst>
          </p:cNvPr>
          <p:cNvSpPr txBox="1"/>
          <p:nvPr/>
        </p:nvSpPr>
        <p:spPr>
          <a:xfrm>
            <a:off x="2231883" y="326816"/>
            <a:ext cx="772823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彼此同心，彼此接納。</a:t>
            </a:r>
            <a:endParaRPr lang="en-AU" altLang="zh-TW" sz="3200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spcBef>
                <a:spcPts val="600"/>
              </a:spcBef>
            </a:pP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一心一意，彼此相合。</a:t>
            </a:r>
            <a:endParaRPr lang="en-AU" altLang="zh-TW" sz="3200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互相服</a:t>
            </a:r>
            <a:r>
              <a:rPr lang="zh-TW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事，互相擔當。</a:t>
            </a:r>
            <a:endParaRPr lang="en-AU" altLang="zh-TW" sz="3200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恩慈相待，存憐憫的心，彼此饒恕。</a:t>
            </a:r>
            <a:endParaRPr lang="en-AU" altLang="zh-TW" sz="3200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意念相同，愛心相同，存心謙卑。</a:t>
            </a:r>
            <a:endParaRPr lang="en-AU" altLang="zh-TW" sz="3200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彼此包容，彼此饒恕。</a:t>
            </a:r>
            <a:endParaRPr lang="en-AU" altLang="zh-TW" sz="3200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彼此勸</a:t>
            </a:r>
            <a:r>
              <a:rPr lang="zh-TW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慰，互</a:t>
            </a: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相建立。</a:t>
            </a:r>
            <a:endParaRPr lang="en-AU" altLang="zh-TW" sz="3200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AU" altLang="zh-TW" sz="3200" b="1" i="0" dirty="0">
              <a:solidFill>
                <a:srgbClr val="C00000"/>
              </a:solidFill>
              <a:effectLst/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D72A6-B480-4E82-BADB-9BA7563E1442}"/>
              </a:ext>
            </a:extLst>
          </p:cNvPr>
          <p:cNvSpPr txBox="1"/>
          <p:nvPr/>
        </p:nvSpPr>
        <p:spPr>
          <a:xfrm>
            <a:off x="722590" y="4419033"/>
            <a:ext cx="3218590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200" b="1" i="0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來</a:t>
            </a:r>
            <a:r>
              <a:rPr lang="en-AU" altLang="zh-TW" sz="3200" b="1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10:</a:t>
            </a:r>
            <a:endParaRPr lang="en-AU" altLang="zh-TW" sz="3200" b="0" i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lang="zh-TW" altLang="en-US" sz="3200" b="1" i="0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雅 </a:t>
            </a:r>
            <a:r>
              <a:rPr lang="en-AU" altLang="zh-TW" sz="3200" b="1" i="0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5:</a:t>
            </a:r>
            <a:endParaRPr lang="zh-TW" altLang="en-US" sz="3200" b="0" i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lang="zh-TW" altLang="en-US" sz="3200" b="1" i="0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彼前 </a:t>
            </a:r>
            <a:r>
              <a:rPr lang="en-AU" altLang="zh-TW" sz="3200" b="1" i="0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4: </a:t>
            </a:r>
            <a:r>
              <a:rPr lang="zh-TW" altLang="en-US" sz="3200" b="0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endParaRPr lang="en-AU" altLang="zh-TW" sz="3200" b="0" i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lang="zh-TW" altLang="en-US" sz="3200" b="1" i="0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約一 </a:t>
            </a:r>
            <a:r>
              <a:rPr lang="en-AU" altLang="zh-TW" sz="3200" b="1" i="0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3:</a:t>
            </a:r>
            <a:endParaRPr lang="zh-TW" altLang="en-US" sz="3200" b="0" i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78F8D-1FE7-4430-8532-C048D335C3E7}"/>
              </a:ext>
            </a:extLst>
          </p:cNvPr>
          <p:cNvSpPr txBox="1"/>
          <p:nvPr/>
        </p:nvSpPr>
        <p:spPr>
          <a:xfrm>
            <a:off x="2246585" y="4397814"/>
            <a:ext cx="7634332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彼此相顧，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激發愛心</a:t>
            </a:r>
            <a:r>
              <a:rPr lang="zh-TW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，勉勵行善。</a:t>
            </a:r>
            <a:endParaRPr lang="en-AU" altLang="zh-TW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彼此認罪，互相代求。</a:t>
            </a:r>
          </a:p>
          <a:p>
            <a:pPr>
              <a:spcBef>
                <a:spcPts val="600"/>
              </a:spcBef>
            </a:pP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切實相愛，互相款待，彼此服事。 </a:t>
            </a:r>
            <a:endParaRPr lang="en-AU" altLang="zh-TW" sz="3200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spcBef>
                <a:spcPts val="600"/>
              </a:spcBef>
            </a:pP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彼此相愛。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DE6E2A-F320-48DC-B698-0580F441EEC8}"/>
              </a:ext>
            </a:extLst>
          </p:cNvPr>
          <p:cNvSpPr txBox="1"/>
          <p:nvPr/>
        </p:nvSpPr>
        <p:spPr>
          <a:xfrm>
            <a:off x="9053789" y="4351575"/>
            <a:ext cx="18126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1" i="0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約</a:t>
            </a:r>
            <a:r>
              <a:rPr lang="en-AU" altLang="ja-JP" sz="3200" b="1" i="0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15:1,2</a:t>
            </a:r>
            <a:endParaRPr lang="en-AU" altLang="zh-TW" sz="3200" b="1" i="0" dirty="0">
              <a:solidFill>
                <a:srgbClr val="C00000"/>
              </a:solidFill>
              <a:effectLst/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BA6037-D265-4C8D-AC7A-D84627CD9D3E}"/>
              </a:ext>
            </a:extLst>
          </p:cNvPr>
          <p:cNvGrpSpPr/>
          <p:nvPr/>
        </p:nvGrpSpPr>
        <p:grpSpPr>
          <a:xfrm>
            <a:off x="9754615" y="360122"/>
            <a:ext cx="2014582" cy="4083523"/>
            <a:chOff x="8657160" y="360122"/>
            <a:chExt cx="2014582" cy="40835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613A68-25E4-47B7-A215-F0EE482AC064}"/>
                </a:ext>
              </a:extLst>
            </p:cNvPr>
            <p:cNvSpPr txBox="1"/>
            <p:nvPr/>
          </p:nvSpPr>
          <p:spPr>
            <a:xfrm>
              <a:off x="9859702" y="360122"/>
              <a:ext cx="812040" cy="3973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zh-TW" altLang="en-US" sz="3600" b="1" i="0" dirty="0">
                  <a:solidFill>
                    <a:schemeClr val="accent2"/>
                  </a:solidFill>
                  <a:effectLst/>
                  <a:latin typeface="Yu Gothic" panose="020B0400000000000000" pitchFamily="34" charset="-128"/>
                  <a:ea typeface="Yu Gothic" panose="020B0400000000000000" pitchFamily="34" charset="-128"/>
                </a:rPr>
                <a:t>你們要彼此相愛</a:t>
              </a:r>
              <a:endParaRPr lang="en-AU" altLang="zh-TW" sz="3600" b="1" i="0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761A24-E746-4B2C-8F5B-5449BD23F574}"/>
                </a:ext>
              </a:extLst>
            </p:cNvPr>
            <p:cNvSpPr txBox="1"/>
            <p:nvPr/>
          </p:nvSpPr>
          <p:spPr>
            <a:xfrm>
              <a:off x="9307089" y="361964"/>
              <a:ext cx="753183" cy="3970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zh-TW" altLang="en-US" sz="3600" b="1" dirty="0">
                  <a:solidFill>
                    <a:schemeClr val="accent4">
                      <a:lumMod val="50000"/>
                    </a:schemeClr>
                  </a:solidFill>
                  <a:effectLst/>
                  <a:latin typeface="Yu Gothic" panose="020B0400000000000000" pitchFamily="34" charset="-128"/>
                  <a:ea typeface="Yu Gothic" panose="020B0400000000000000" pitchFamily="34" charset="-128"/>
                </a:rPr>
                <a:t>像我愛你們一樣</a:t>
              </a:r>
              <a:endParaRPr lang="en-AU" altLang="zh-TW" sz="3600" b="1" dirty="0">
                <a:solidFill>
                  <a:schemeClr val="accent4">
                    <a:lumMod val="50000"/>
                  </a:schemeClr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0BDD88-BC32-43E0-B538-A1E9FF4191FC}"/>
                </a:ext>
              </a:extLst>
            </p:cNvPr>
            <p:cNvSpPr txBox="1"/>
            <p:nvPr/>
          </p:nvSpPr>
          <p:spPr>
            <a:xfrm>
              <a:off x="8746060" y="361964"/>
              <a:ext cx="668317" cy="3970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zh-TW" altLang="en-US" sz="3600" b="1" i="0" dirty="0">
                  <a:solidFill>
                    <a:schemeClr val="accent2"/>
                  </a:solidFill>
                  <a:effectLst/>
                  <a:latin typeface="Yu Gothic" panose="020B0400000000000000" pitchFamily="34" charset="-128"/>
                  <a:ea typeface="Yu Gothic" panose="020B0400000000000000" pitchFamily="34" charset="-128"/>
                </a:rPr>
                <a:t>這就是我的</a:t>
              </a:r>
              <a:r>
                <a:rPr lang="zh-TW" altLang="en-US" sz="3600" b="1" i="0" dirty="0">
                  <a:effectLst/>
                  <a:latin typeface="Yu Gothic" panose="020B0400000000000000" pitchFamily="34" charset="-128"/>
                  <a:ea typeface="Yu Gothic" panose="020B0400000000000000" pitchFamily="34" charset="-128"/>
                </a:rPr>
                <a:t>命令</a:t>
              </a:r>
              <a:endParaRPr lang="en-AU" altLang="zh-TW" sz="3600" b="1" i="0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F34281-3042-4F43-B757-157ACF01A367}"/>
                </a:ext>
              </a:extLst>
            </p:cNvPr>
            <p:cNvSpPr txBox="1"/>
            <p:nvPr/>
          </p:nvSpPr>
          <p:spPr>
            <a:xfrm>
              <a:off x="8657160" y="3797314"/>
              <a:ext cx="6683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zh-TW" altLang="en-US" sz="3600" b="1" i="0" dirty="0">
                  <a:solidFill>
                    <a:schemeClr val="accent2"/>
                  </a:solidFill>
                  <a:effectLst/>
                  <a:latin typeface="Yu Gothic" panose="020B0400000000000000" pitchFamily="34" charset="-128"/>
                  <a:ea typeface="Yu Gothic" panose="020B0400000000000000" pitchFamily="34" charset="-128"/>
                </a:rPr>
                <a:t>。</a:t>
              </a:r>
              <a:endParaRPr lang="en-AU" altLang="zh-TW" sz="3600" b="1" i="0" dirty="0">
                <a:solidFill>
                  <a:schemeClr val="accent2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6AAAD5D-C050-41AC-BA25-03D7318A8E31}"/>
              </a:ext>
            </a:extLst>
          </p:cNvPr>
          <p:cNvSpPr txBox="1"/>
          <p:nvPr/>
        </p:nvSpPr>
        <p:spPr>
          <a:xfrm>
            <a:off x="4267199" y="4415793"/>
            <a:ext cx="1987827" cy="5191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EF0841-4EBF-4D3C-9675-D2317DB1519B}"/>
              </a:ext>
            </a:extLst>
          </p:cNvPr>
          <p:cNvCxnSpPr>
            <a:cxnSpLocks/>
          </p:cNvCxnSpPr>
          <p:nvPr/>
        </p:nvCxnSpPr>
        <p:spPr>
          <a:xfrm>
            <a:off x="2362673" y="829207"/>
            <a:ext cx="368599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A19CF9-780A-4F53-BD33-EC7133FD2D42}"/>
              </a:ext>
            </a:extLst>
          </p:cNvPr>
          <p:cNvCxnSpPr>
            <a:cxnSpLocks/>
          </p:cNvCxnSpPr>
          <p:nvPr/>
        </p:nvCxnSpPr>
        <p:spPr>
          <a:xfrm>
            <a:off x="2362673" y="3639634"/>
            <a:ext cx="366233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20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911882-48EA-4999-9886-55376BA2DF79}"/>
              </a:ext>
            </a:extLst>
          </p:cNvPr>
          <p:cNvSpPr txBox="1"/>
          <p:nvPr/>
        </p:nvSpPr>
        <p:spPr>
          <a:xfrm>
            <a:off x="845538" y="680410"/>
            <a:ext cx="101099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3200" b="1" dirty="0">
                <a:solidFill>
                  <a:srgbClr val="7030A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申 </a:t>
            </a:r>
            <a:r>
              <a:rPr lang="en-AU" altLang="ja-JP" sz="3200" b="1" dirty="0">
                <a:solidFill>
                  <a:srgbClr val="7030A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</a:t>
            </a:r>
            <a:r>
              <a:rPr lang="en-AU" altLang="ja-JP" sz="3200" b="1" i="0" dirty="0">
                <a:solidFill>
                  <a:srgbClr val="7030A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:24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耶 和 華 又 吩 咐 我 們 遵 行 這 一 切 律 例 ， 要 敬 畏 耶 和 華 ─ 我 們 的 神 ，</a:t>
            </a:r>
            <a:endParaRPr lang="en-AU" altLang="zh-TW" sz="32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E17766-7792-4781-A32A-22CCCD2CBA50}"/>
              </a:ext>
            </a:extLst>
          </p:cNvPr>
          <p:cNvSpPr txBox="1"/>
          <p:nvPr/>
        </p:nvSpPr>
        <p:spPr>
          <a:xfrm>
            <a:off x="854401" y="4600351"/>
            <a:ext cx="101099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3200" b="1" dirty="0">
                <a:solidFill>
                  <a:srgbClr val="7030A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申 </a:t>
            </a:r>
            <a:r>
              <a:rPr lang="en-AU" altLang="ja-JP" sz="3200" b="1" dirty="0">
                <a:solidFill>
                  <a:srgbClr val="7030A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32</a:t>
            </a:r>
            <a:r>
              <a:rPr lang="en-AU" altLang="ja-JP" sz="3200" b="1" i="0" dirty="0">
                <a:solidFill>
                  <a:srgbClr val="7030A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:47 </a:t>
            </a:r>
            <a:r>
              <a:rPr lang="zh-TW" altLang="en-US" sz="3200" b="1" dirty="0">
                <a:solidFill>
                  <a:srgbClr val="7030A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因 為 這 不 是 虛 空 、 與 你 們 無 關 的 事 ， 乃 是 </a:t>
            </a: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你 們 的 生 命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； 在 你 們 </a:t>
            </a:r>
            <a:r>
              <a:rPr lang="zh-TW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過 約 但 河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要 得 為 業 的 地 上 必 因 這 事 日 子 </a:t>
            </a: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得 以 長 久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lang="en-AU" altLang="zh-TW" sz="32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7249C-C233-4ECE-9FC1-EEB8269D74DE}"/>
              </a:ext>
            </a:extLst>
          </p:cNvPr>
          <p:cNvSpPr txBox="1"/>
          <p:nvPr/>
        </p:nvSpPr>
        <p:spPr>
          <a:xfrm>
            <a:off x="845829" y="2599865"/>
            <a:ext cx="102538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3200" b="1" dirty="0">
                <a:solidFill>
                  <a:srgbClr val="7030A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申 </a:t>
            </a:r>
            <a:r>
              <a:rPr lang="en-AU" altLang="ja-JP" sz="3200" b="1" dirty="0">
                <a:solidFill>
                  <a:srgbClr val="7030A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</a:t>
            </a:r>
            <a:r>
              <a:rPr lang="en-AU" altLang="ja-JP" sz="3200" b="1" i="0" dirty="0">
                <a:solidFill>
                  <a:srgbClr val="7030A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:1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我 今 日 所 吩 咐 的 一 切 誡 命 ， 你 們 要 謹 守 遵 行 ， </a:t>
            </a:r>
            <a:endParaRPr lang="en-AU" altLang="zh-TW" sz="32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C6800-B58C-4167-A605-631BC5CAF1F2}"/>
              </a:ext>
            </a:extLst>
          </p:cNvPr>
          <p:cNvSpPr txBox="1"/>
          <p:nvPr/>
        </p:nvSpPr>
        <p:spPr>
          <a:xfrm>
            <a:off x="856787" y="1158066"/>
            <a:ext cx="101099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AU" altLang="ja-JP" sz="3200" b="1" dirty="0">
                <a:solidFill>
                  <a:srgbClr val="7030A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                                                    </a:t>
            </a: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使 我 們 常 得 好 處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 蒙 他 </a:t>
            </a: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保 全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我 們 的 </a:t>
            </a: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生 命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， 像 今 日 一 樣  。</a:t>
            </a:r>
            <a:endParaRPr lang="en-AU" altLang="zh-TW" sz="32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306E8D-C6DB-4216-A720-C4349F75BE50}"/>
              </a:ext>
            </a:extLst>
          </p:cNvPr>
          <p:cNvSpPr txBox="1"/>
          <p:nvPr/>
        </p:nvSpPr>
        <p:spPr>
          <a:xfrm>
            <a:off x="869352" y="3120484"/>
            <a:ext cx="102538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           </a:t>
            </a: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好 叫 你 們 存 活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 </a:t>
            </a: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人 數 增 多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 </a:t>
            </a: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且 進 去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得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耶 和 華 向 你 們 列 祖 起 誓 應 許 的 那 地 。</a:t>
            </a:r>
            <a:endParaRPr lang="en-AU" altLang="zh-TW" sz="32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682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C0DDD19-D4DA-4141-9CCD-52254F4D4D63}"/>
              </a:ext>
            </a:extLst>
          </p:cNvPr>
          <p:cNvSpPr txBox="1"/>
          <p:nvPr/>
        </p:nvSpPr>
        <p:spPr>
          <a:xfrm>
            <a:off x="684490" y="319473"/>
            <a:ext cx="59144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4000" b="1" u="sng" dirty="0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從 何</a:t>
            </a:r>
            <a:r>
              <a:rPr lang="ja-JP" altLang="en-US" sz="4000" b="1" dirty="0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實 踐</a:t>
            </a:r>
            <a:endParaRPr lang="en-AU" altLang="zh-TW" sz="4000" b="0" i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961528-BB19-4DDB-9502-CC5143833247}"/>
              </a:ext>
            </a:extLst>
          </p:cNvPr>
          <p:cNvSpPr txBox="1"/>
          <p:nvPr/>
        </p:nvSpPr>
        <p:spPr>
          <a:xfrm>
            <a:off x="666822" y="1310275"/>
            <a:ext cx="2351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i="0" dirty="0">
                <a:solidFill>
                  <a:srgbClr val="555555"/>
                </a:solidFill>
                <a:effectLst/>
                <a:latin typeface="Verdana Sans-serif"/>
              </a:rPr>
              <a:t>家</a:t>
            </a:r>
            <a:r>
              <a:rPr lang="ja-JP" altLang="en-US" sz="4000" b="1" dirty="0">
                <a:solidFill>
                  <a:srgbClr val="555555"/>
                </a:solidFill>
                <a:latin typeface="Verdana Sans-serif"/>
              </a:rPr>
              <a:t>是逃城 </a:t>
            </a:r>
            <a:endParaRPr lang="en-AU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61C039-135C-40E6-8EA6-5028E83687AC}"/>
              </a:ext>
            </a:extLst>
          </p:cNvPr>
          <p:cNvSpPr txBox="1"/>
          <p:nvPr/>
        </p:nvSpPr>
        <p:spPr>
          <a:xfrm>
            <a:off x="621906" y="2137322"/>
            <a:ext cx="100328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i="0" dirty="0">
                <a:solidFill>
                  <a:srgbClr val="555555"/>
                </a:solidFill>
                <a:effectLst/>
                <a:latin typeface="Verdana Sans-serif"/>
              </a:rPr>
              <a:t>19 </a:t>
            </a:r>
            <a:r>
              <a:rPr lang="zh-TW" altLang="en-US" sz="4000" b="1" i="0" dirty="0">
                <a:solidFill>
                  <a:srgbClr val="555555"/>
                </a:solidFill>
                <a:effectLst/>
                <a:latin typeface="Verdana Sans-serif"/>
              </a:rPr>
              <a:t>我 又 告 訴 你 們 ， 若 是 你 們 中 間 有 </a:t>
            </a:r>
            <a:r>
              <a:rPr lang="zh-TW" altLang="en-US" sz="4000" b="1" i="0" u="sng" dirty="0">
                <a:solidFill>
                  <a:srgbClr val="555555"/>
                </a:solidFill>
                <a:effectLst/>
                <a:latin typeface="Verdana Sans-serif"/>
              </a:rPr>
              <a:t>兩 個 人</a:t>
            </a:r>
            <a:r>
              <a:rPr lang="zh-TW" altLang="en-US" sz="4000" b="1" i="0" dirty="0">
                <a:solidFill>
                  <a:srgbClr val="555555"/>
                </a:solidFill>
                <a:effectLst/>
                <a:latin typeface="Verdana Sans-serif"/>
              </a:rPr>
              <a:t> 在 地 上 </a:t>
            </a:r>
            <a:r>
              <a:rPr lang="zh-TW" altLang="en-US" sz="4000" b="1" i="0" u="sng" dirty="0">
                <a:solidFill>
                  <a:srgbClr val="555555"/>
                </a:solidFill>
                <a:effectLst/>
                <a:latin typeface="Verdana Sans-serif"/>
              </a:rPr>
              <a:t>同 心 合 意</a:t>
            </a:r>
            <a:r>
              <a:rPr lang="zh-TW" altLang="en-US" sz="4000" b="1" i="0" dirty="0">
                <a:solidFill>
                  <a:srgbClr val="555555"/>
                </a:solidFill>
                <a:effectLst/>
                <a:latin typeface="Verdana Sans-serif"/>
              </a:rPr>
              <a:t> 的 求 甚 麼 事 ， 我 在 天 上 的 父 必 為 他 們 成 全 。</a:t>
            </a:r>
          </a:p>
          <a:p>
            <a:endParaRPr lang="zh-TW" altLang="en-US" sz="4000" b="1" i="0" dirty="0">
              <a:solidFill>
                <a:srgbClr val="555555"/>
              </a:solidFill>
              <a:effectLst/>
              <a:latin typeface="Verdana Sans-serif"/>
            </a:endParaRPr>
          </a:p>
          <a:p>
            <a:r>
              <a:rPr lang="en-US" altLang="zh-TW" sz="4000" b="1" i="0" dirty="0">
                <a:solidFill>
                  <a:srgbClr val="555555"/>
                </a:solidFill>
                <a:effectLst/>
                <a:latin typeface="Verdana Sans-serif"/>
              </a:rPr>
              <a:t>20 </a:t>
            </a:r>
            <a:r>
              <a:rPr lang="zh-TW" altLang="en-US" sz="4000" b="1" i="0" dirty="0">
                <a:solidFill>
                  <a:srgbClr val="555555"/>
                </a:solidFill>
                <a:effectLst/>
                <a:latin typeface="Verdana Sans-serif"/>
              </a:rPr>
              <a:t>因 為 無 論 在 那 裡 ， 有 兩 三 個 人 奉 我 的 名 聚 會 ， 那 裡 就 有 我 在 他 們 中 間 。</a:t>
            </a:r>
            <a:r>
              <a:rPr lang="en-AU" altLang="zh-TW" sz="4000" b="1" i="0" dirty="0">
                <a:solidFill>
                  <a:srgbClr val="555555"/>
                </a:solidFill>
                <a:effectLst/>
                <a:latin typeface="Verdana Sans-serif"/>
              </a:rPr>
              <a:t>									       </a:t>
            </a:r>
            <a:r>
              <a:rPr lang="zh-TW" altLang="en-US" sz="2800" b="1" i="0" dirty="0">
                <a:solidFill>
                  <a:srgbClr val="555555"/>
                </a:solidFill>
                <a:effectLst/>
                <a:latin typeface="Verdana Sans-serif"/>
              </a:rPr>
              <a:t>太</a:t>
            </a:r>
            <a:r>
              <a:rPr lang="en-AU" altLang="zh-TW" sz="2800" b="1" i="0" dirty="0">
                <a:solidFill>
                  <a:srgbClr val="555555"/>
                </a:solidFill>
                <a:effectLst/>
                <a:latin typeface="Verdana Sans-serif"/>
              </a:rPr>
              <a:t>18:19-20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317412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4E9FCF-871E-4CD3-8A88-908AE1B6F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" y="0"/>
            <a:ext cx="60761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CBDFF7-DAD0-4D76-8800-0A7DF8385B45}"/>
              </a:ext>
            </a:extLst>
          </p:cNvPr>
          <p:cNvSpPr txBox="1"/>
          <p:nvPr/>
        </p:nvSpPr>
        <p:spPr>
          <a:xfrm>
            <a:off x="6455747" y="279323"/>
            <a:ext cx="5425773" cy="64325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創 </a:t>
            </a:r>
            <a:r>
              <a:rPr lang="en-US" altLang="zh-T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9:</a:t>
            </a:r>
            <a:r>
              <a:rPr lang="en-US" altLang="zh-TW" sz="32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6</a:t>
            </a:r>
            <a:r>
              <a:rPr lang="en-US" altLang="zh-T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 </a:t>
            </a:r>
            <a:r>
              <a:rPr lang="zh-TW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凡流人血的，他的血也必被人所流，因為神造人是照自己的形像造的。</a:t>
            </a:r>
          </a:p>
          <a:p>
            <a:endParaRPr lang="en-AU" altLang="zh-TW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zh-TW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出</a:t>
            </a:r>
            <a:r>
              <a:rPr lang="en-AU" altLang="zh-T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21:</a:t>
            </a:r>
            <a:r>
              <a:rPr lang="en-US" altLang="zh-TW" sz="32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12</a:t>
            </a:r>
            <a:r>
              <a:rPr lang="en-US" altLang="zh-TW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zh-TW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打人以致打死的，必要把他治死。</a:t>
            </a:r>
          </a:p>
          <a:p>
            <a:endParaRPr lang="zh-TW" alt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zh-TW" sz="32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13</a:t>
            </a:r>
            <a:r>
              <a:rPr lang="zh-TW" altLang="en-US" sz="3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人若不是埋伏著殺人</a:t>
            </a:r>
            <a:r>
              <a:rPr lang="zh-TW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，乃是神交在他手中，我就設下一個地方，他可以往那裡逃跑</a:t>
            </a:r>
            <a:r>
              <a:rPr lang="zh-TW" alt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lang="en-AU" altLang="zh-TW" sz="3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AU" altLang="zh-TW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altLang="zh-TW" sz="32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14</a:t>
            </a:r>
            <a:r>
              <a:rPr lang="zh-TW" altLang="en-US" sz="3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人若任意用詭計殺了他的鄰舍</a:t>
            </a:r>
            <a:r>
              <a:rPr lang="zh-TW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，就是逃到我的壇那裡，也當捉去把他治死。</a:t>
            </a:r>
            <a:endParaRPr lang="en-A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54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2C2F7AE-AB1E-4F3B-960A-2450272DF213}"/>
              </a:ext>
            </a:extLst>
          </p:cNvPr>
          <p:cNvSpPr txBox="1"/>
          <p:nvPr/>
        </p:nvSpPr>
        <p:spPr>
          <a:xfrm>
            <a:off x="435949" y="461121"/>
            <a:ext cx="10497102" cy="6329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民 </a:t>
            </a:r>
            <a:r>
              <a:rPr lang="en-AU" altLang="ja-JP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35</a:t>
            </a:r>
            <a:r>
              <a:rPr lang="en-AU" altLang="ja-JP" sz="32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: </a:t>
            </a:r>
            <a:r>
              <a:rPr lang="en-US" altLang="zh-TW" sz="32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1 </a:t>
            </a:r>
            <a:r>
              <a:rPr lang="zh-TW" altLang="en-US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耶 和 華 </a:t>
            </a: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在 摩 押 平 原 ─ 約 但 河 邊、耶 利 哥對 面 </a:t>
            </a:r>
            <a:r>
              <a:rPr lang="zh-TW" altLang="en-US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曉 諭 </a:t>
            </a:r>
            <a:r>
              <a:rPr lang="zh-TW" altLang="en-US" sz="3200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摩 西</a:t>
            </a:r>
            <a:r>
              <a:rPr lang="zh-TW" altLang="en-US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說：</a:t>
            </a:r>
            <a:r>
              <a:rPr lang="en-US" altLang="zh-TW" sz="32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-US" altLang="zh-TW" sz="32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你 吩 咐 以 色 列 人 ， 要 從 所 得 為 業 的 地 中 把 些 城 給 利 未 人 居 住 ， 也 要 把 這 城 四 圍 的 郊 野 給 利 未 人 。</a:t>
            </a:r>
            <a:r>
              <a:rPr lang="en-AU" altLang="zh-TW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…</a:t>
            </a:r>
          </a:p>
          <a:p>
            <a:pPr algn="l"/>
            <a:endParaRPr lang="en-AU" altLang="zh-TW" sz="3200" baseline="30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/>
            <a:r>
              <a:rPr lang="en-US" altLang="zh-TW" sz="32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6 </a:t>
            </a: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你 們 給 </a:t>
            </a:r>
            <a:r>
              <a:rPr lang="zh-TW" altLang="en-US" sz="320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利 未 人 的 城 邑</a:t>
            </a:r>
            <a:r>
              <a:rPr lang="zh-TW" altLang="en-US" sz="32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 其 中 當 有 </a:t>
            </a:r>
            <a:r>
              <a:rPr lang="zh-TW" altLang="en-US" sz="32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六 座 逃 城 </a:t>
            </a: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 使 誤 殺 人 的 可 以 逃 到 那 裡 。 此 外 還 要 給 他 們 四 十 二 座 城 。</a:t>
            </a:r>
            <a:r>
              <a:rPr lang="en-US" altLang="zh-TW" sz="32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7</a:t>
            </a:r>
            <a:r>
              <a:rPr lang="en-US" altLang="zh-TW" sz="32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你 們 要 給 利 未 人 的 城 ， </a:t>
            </a:r>
            <a:r>
              <a:rPr lang="zh-TW" altLang="en-US" sz="32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共 有 四 十 八 座 </a:t>
            </a: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 連 城 帶 郊 野 都 要 給 他 們 。</a:t>
            </a:r>
          </a:p>
          <a:p>
            <a:pPr algn="l"/>
            <a:endParaRPr lang="zh-TW" altLang="en-US" sz="3200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/>
            <a:r>
              <a:rPr lang="ja-JP" altLang="en-US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書 </a:t>
            </a:r>
            <a:r>
              <a:rPr lang="en-AU" altLang="ja-JP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20: </a:t>
            </a:r>
            <a:r>
              <a:rPr lang="en-US" altLang="zh-TW" sz="32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1 </a:t>
            </a:r>
            <a:r>
              <a:rPr lang="zh-TW" altLang="en-US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耶 和 華 曉 諭 </a:t>
            </a:r>
            <a:r>
              <a:rPr lang="zh-TW" altLang="en-US" sz="3200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約 書 亞</a:t>
            </a:r>
            <a:r>
              <a:rPr lang="zh-TW" altLang="en-US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zh-TW" altLang="en-US" sz="32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說 </a:t>
            </a: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：</a:t>
            </a:r>
            <a:r>
              <a:rPr lang="en-US" altLang="zh-TW" sz="32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-US" altLang="zh-TW" sz="32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 </a:t>
            </a: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你 吩 咐 以 色 列 人 說 ： 你 們 要 照 著 我 </a:t>
            </a:r>
            <a:r>
              <a:rPr lang="zh-TW" altLang="en-US" sz="32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藉 摩 西 所 曉 諭 你 們 的 </a:t>
            </a: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 為 自 己 設 立 逃 城 ，</a:t>
            </a:r>
            <a:r>
              <a:rPr lang="en-AU" altLang="zh-TW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…</a:t>
            </a:r>
            <a:endParaRPr lang="zh-TW" altLang="en-US" sz="3200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08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2C2F7AE-AB1E-4F3B-960A-2450272DF213}"/>
              </a:ext>
            </a:extLst>
          </p:cNvPr>
          <p:cNvSpPr txBox="1"/>
          <p:nvPr/>
        </p:nvSpPr>
        <p:spPr>
          <a:xfrm>
            <a:off x="2526234" y="191972"/>
            <a:ext cx="6983159" cy="6267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  <a:spcBef>
                <a:spcPts val="1200"/>
              </a:spcBef>
              <a:spcAft>
                <a:spcPts val="1200"/>
              </a:spcAft>
            </a:pPr>
            <a:r>
              <a:rPr lang="ja-JP" altLang="en-US" sz="36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申</a:t>
            </a:r>
            <a:r>
              <a:rPr lang="ja-JP" altLang="en-US" sz="24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ja-JP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4</a:t>
            </a:r>
            <a:r>
              <a:rPr lang="en-AU" altLang="ja-JP" sz="36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: </a:t>
            </a:r>
            <a:r>
              <a:rPr lang="en-US" altLang="ja-JP" sz="32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41</a:t>
            </a:r>
            <a:r>
              <a:rPr lang="en-US" altLang="zh-TW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那時 ，</a:t>
            </a:r>
            <a:r>
              <a:rPr lang="zh-TW" altLang="en-US" sz="32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摩西</a:t>
            </a: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在</a:t>
            </a:r>
            <a:r>
              <a:rPr lang="zh-TW" altLang="en-US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約但河東</a:t>
            </a: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，向日出之地，分定</a:t>
            </a:r>
            <a:r>
              <a:rPr lang="zh-TW" altLang="en-US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三座城</a:t>
            </a: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</a:t>
            </a:r>
            <a:r>
              <a:rPr lang="en-US" altLang="ja-JP" sz="32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42</a:t>
            </a: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使那</a:t>
            </a:r>
            <a:r>
              <a:rPr lang="zh-TW" altLang="en-US" sz="32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素無仇恨</a:t>
            </a: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r>
              <a:rPr lang="zh-TW" altLang="en-US" sz="32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無心殺了人的</a:t>
            </a: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，可以逃到這三城之中的一座城，就得存活。</a:t>
            </a:r>
          </a:p>
          <a:p>
            <a:pPr>
              <a:lnSpc>
                <a:spcPts val="4600"/>
              </a:lnSpc>
              <a:spcBef>
                <a:spcPts val="1200"/>
              </a:spcBef>
              <a:spcAft>
                <a:spcPts val="1200"/>
              </a:spcAft>
            </a:pPr>
            <a:r>
              <a:rPr lang="ja-JP" altLang="en-US" sz="36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申</a:t>
            </a:r>
            <a:r>
              <a:rPr lang="en-US" altLang="ja-JP" sz="28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19</a:t>
            </a:r>
            <a:r>
              <a:rPr lang="en-AU" altLang="ja-JP" sz="36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: </a:t>
            </a:r>
            <a:r>
              <a:rPr lang="en-US" altLang="ja-JP" sz="32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2 </a:t>
            </a: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就要在耶和華─你神所賜你為業的地上分定三座城。</a:t>
            </a:r>
            <a:r>
              <a:rPr lang="en-US" altLang="ja-JP" sz="32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  <a:r>
              <a:rPr lang="en-AU" altLang="zh-TW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…</a:t>
            </a:r>
            <a:r>
              <a:rPr lang="zh-TW" altLang="en-US" sz="32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又要預備道路</a:t>
            </a: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，使誤殺人的，都可以逃到那裡去。</a:t>
            </a:r>
            <a:r>
              <a:rPr lang="en-AU" altLang="zh-TW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…</a:t>
            </a:r>
            <a:r>
              <a:rPr lang="zh-TW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ja-JP" sz="32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6</a:t>
            </a:r>
            <a:r>
              <a:rPr lang="zh-TW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免得報血仇的，心中火熱追趕他，</a:t>
            </a:r>
            <a:r>
              <a:rPr lang="zh-TW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因路遠就追上</a:t>
            </a:r>
            <a:r>
              <a:rPr lang="zh-TW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，將他殺死；</a:t>
            </a:r>
            <a:r>
              <a:rPr lang="zh-TW" altLang="en-US" sz="3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其實他不該死</a:t>
            </a:r>
            <a:r>
              <a:rPr lang="zh-TW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</a:t>
            </a:r>
            <a:r>
              <a:rPr lang="zh-TW" altLang="en-US" sz="3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因為他與被殺的素無仇恨</a:t>
            </a: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9907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27DD745-BB28-4852-AAAB-11AFFC20D7F9}"/>
              </a:ext>
            </a:extLst>
          </p:cNvPr>
          <p:cNvGrpSpPr/>
          <p:nvPr/>
        </p:nvGrpSpPr>
        <p:grpSpPr>
          <a:xfrm>
            <a:off x="2809978" y="405998"/>
            <a:ext cx="6171879" cy="6027181"/>
            <a:chOff x="2450388" y="405998"/>
            <a:chExt cx="6171879" cy="6027181"/>
          </a:xfrm>
        </p:grpSpPr>
        <p:pic>
          <p:nvPicPr>
            <p:cNvPr id="2050" name="Picture 2" descr="聖經考古: 聖經地圖-十二支派">
              <a:extLst>
                <a:ext uri="{FF2B5EF4-FFF2-40B4-BE49-F238E27FC236}">
                  <a16:creationId xmlns:a16="http://schemas.microsoft.com/office/drawing/2014/main" id="{FA581742-CBE1-43DF-803D-FB07CF261C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54"/>
            <a:stretch/>
          </p:blipFill>
          <p:spPr bwMode="auto">
            <a:xfrm>
              <a:off x="2450388" y="405998"/>
              <a:ext cx="6171879" cy="6000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A571FF2-B73A-49CA-ABC5-5976A16136EF}"/>
                </a:ext>
              </a:extLst>
            </p:cNvPr>
            <p:cNvSpPr/>
            <p:nvPr/>
          </p:nvSpPr>
          <p:spPr>
            <a:xfrm>
              <a:off x="6323546" y="1412093"/>
              <a:ext cx="295334" cy="25557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/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1803BB0-E24B-46CB-B242-C8701239B492}"/>
                </a:ext>
              </a:extLst>
            </p:cNvPr>
            <p:cNvSpPr/>
            <p:nvPr/>
          </p:nvSpPr>
          <p:spPr>
            <a:xfrm>
              <a:off x="5350925" y="4050832"/>
              <a:ext cx="295334" cy="25557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/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01487DF-0FF3-481A-8231-D65388FFCB1E}"/>
                </a:ext>
              </a:extLst>
            </p:cNvPr>
            <p:cNvSpPr/>
            <p:nvPr/>
          </p:nvSpPr>
          <p:spPr>
            <a:xfrm>
              <a:off x="5042702" y="6177601"/>
              <a:ext cx="295334" cy="25557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/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C9FE167-148C-400D-AC4A-4491B09B0141}"/>
                </a:ext>
              </a:extLst>
            </p:cNvPr>
            <p:cNvSpPr/>
            <p:nvPr/>
          </p:nvSpPr>
          <p:spPr>
            <a:xfrm>
              <a:off x="7467415" y="5484086"/>
              <a:ext cx="295334" cy="25557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/>
                <a:t>4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A348A7B-0DED-49F5-8ACF-B6F8AB695BDD}"/>
                </a:ext>
              </a:extLst>
            </p:cNvPr>
            <p:cNvSpPr/>
            <p:nvPr/>
          </p:nvSpPr>
          <p:spPr>
            <a:xfrm>
              <a:off x="7599266" y="3088483"/>
              <a:ext cx="295334" cy="25557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/>
                <a:t>5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2AFB5AA-4161-4C6D-A35B-EDA0B2E4B214}"/>
                </a:ext>
              </a:extLst>
            </p:cNvPr>
            <p:cNvSpPr/>
            <p:nvPr/>
          </p:nvSpPr>
          <p:spPr>
            <a:xfrm>
              <a:off x="7332124" y="2194630"/>
              <a:ext cx="295334" cy="25557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/>
                <a:t>6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291C5FA-14DC-4F64-A28F-6FA05D4C2E9F}"/>
              </a:ext>
            </a:extLst>
          </p:cNvPr>
          <p:cNvSpPr txBox="1"/>
          <p:nvPr/>
        </p:nvSpPr>
        <p:spPr>
          <a:xfrm>
            <a:off x="125835" y="1577131"/>
            <a:ext cx="43877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altLang="zh-TW" sz="24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1. </a:t>
            </a:r>
            <a:r>
              <a:rPr lang="zh-TW" altLang="en-US" sz="24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拿弗他利山地</a:t>
            </a:r>
            <a:r>
              <a:rPr lang="en-AU" altLang="zh-TW" sz="24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: </a:t>
            </a:r>
            <a:r>
              <a:rPr lang="zh-TW" altLang="en-US" sz="24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加利利的 </a:t>
            </a:r>
            <a:endParaRPr lang="en-AU" altLang="zh-TW" sz="240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/>
            <a:r>
              <a:rPr lang="en-AU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                           </a:t>
            </a:r>
            <a:r>
              <a:rPr lang="zh-TW" altLang="en-US" sz="24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基低斯 </a:t>
            </a:r>
            <a:r>
              <a:rPr lang="en-AU" altLang="zh-TW" sz="24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lang="ja-JP" altLang="en-US" sz="24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聖潔</a:t>
            </a:r>
            <a:r>
              <a:rPr lang="en-AU" altLang="zh-TW" sz="24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r>
              <a:rPr lang="zh-TW" altLang="en-US" sz="24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endParaRPr lang="en-AU" altLang="zh-TW" sz="240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/>
            <a:endParaRPr lang="en-AU" altLang="zh-TW" sz="240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/>
            <a:endParaRPr lang="en-AU" altLang="zh-TW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/>
            <a:endParaRPr lang="en-AU" altLang="zh-TW" sz="240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/>
            <a:endParaRPr lang="en-AU" altLang="zh-TW" sz="240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/>
            <a:r>
              <a:rPr lang="en-AU" altLang="zh-TW" sz="24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2. </a:t>
            </a:r>
            <a:r>
              <a:rPr lang="zh-TW" altLang="en-US" sz="24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以法蓮山地</a:t>
            </a:r>
            <a:r>
              <a:rPr lang="en-AU" altLang="zh-TW" sz="24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: </a:t>
            </a:r>
            <a:r>
              <a:rPr lang="zh-TW" altLang="en-US" sz="24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示劍 </a:t>
            </a:r>
            <a:r>
              <a:rPr lang="en-AU" altLang="zh-TW" sz="24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lang="ja-JP" altLang="en-US" sz="24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肩背</a:t>
            </a:r>
            <a:r>
              <a:rPr lang="en-AU" altLang="zh-TW" sz="24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r>
              <a:rPr lang="zh-TW" altLang="en-US" sz="24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endParaRPr lang="en-AU" altLang="zh-TW" sz="2400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/>
            <a:endParaRPr lang="en-AU" altLang="zh-TW" sz="240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/>
            <a:endParaRPr lang="en-AU" altLang="zh-TW" sz="240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/>
            <a:endParaRPr lang="en-AU" altLang="zh-TW" sz="240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/>
            <a:endParaRPr lang="en-AU" altLang="zh-TW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/>
            <a:r>
              <a:rPr lang="en-AU" altLang="zh-TW" sz="24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3. </a:t>
            </a:r>
            <a:r>
              <a:rPr lang="zh-TW" altLang="en-US" sz="24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猶大山地</a:t>
            </a:r>
            <a:r>
              <a:rPr lang="en-AU" altLang="zh-TW" sz="24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: </a:t>
            </a:r>
            <a:r>
              <a:rPr lang="zh-TW" altLang="en-US" sz="24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基列亞巴</a:t>
            </a:r>
            <a:r>
              <a:rPr lang="en-AU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zh-TW" altLang="en-US" sz="24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就是 </a:t>
            </a:r>
            <a:endParaRPr lang="en-AU" altLang="zh-TW" sz="240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/>
            <a:r>
              <a:rPr lang="en-AU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                    </a:t>
            </a:r>
            <a:r>
              <a:rPr lang="zh-TW" altLang="en-US" sz="24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希伯崙</a:t>
            </a:r>
            <a:r>
              <a:rPr lang="en-AU" altLang="zh-TW" sz="24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AU" altLang="zh-TW" sz="24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lang="ja-JP" altLang="en-US" sz="24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聯盟</a:t>
            </a:r>
            <a:r>
              <a:rPr lang="en-AU" altLang="zh-TW" sz="24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r>
              <a:rPr lang="zh-TW" altLang="en-US" sz="24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</a:p>
          <a:p>
            <a:endParaRPr lang="en-A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6323B-3216-4C3B-A54A-845EF8C4BF6F}"/>
              </a:ext>
            </a:extLst>
          </p:cNvPr>
          <p:cNvSpPr txBox="1"/>
          <p:nvPr/>
        </p:nvSpPr>
        <p:spPr>
          <a:xfrm>
            <a:off x="8875764" y="1958740"/>
            <a:ext cx="34105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6. </a:t>
            </a:r>
            <a:r>
              <a:rPr lang="zh-TW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瑪拿西</a:t>
            </a:r>
            <a:r>
              <a:rPr lang="en-AU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: </a:t>
            </a:r>
            <a:r>
              <a:rPr lang="zh-TW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巴珊的哥蘭</a:t>
            </a:r>
            <a:endParaRPr lang="en-AU" altLang="zh-TW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AU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		    </a:t>
            </a:r>
            <a:r>
              <a:rPr lang="en-AU" altLang="zh-TW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lang="ja-JP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圍圈</a:t>
            </a:r>
            <a:r>
              <a:rPr lang="en-AU" altLang="zh-TW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endParaRPr lang="zh-TW" alt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/>
            <a:endParaRPr lang="en-AU" altLang="zh-TW" sz="240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/>
            <a:r>
              <a:rPr lang="en-AU" altLang="zh-TW" sz="24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5. </a:t>
            </a:r>
            <a:r>
              <a:rPr lang="zh-TW" altLang="en-US" sz="24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迦得</a:t>
            </a:r>
            <a:r>
              <a:rPr lang="en-AU" altLang="zh-TW" sz="24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: </a:t>
            </a:r>
            <a:r>
              <a:rPr lang="zh-TW" altLang="en-US" sz="24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基列的拉末</a:t>
            </a:r>
            <a:endParaRPr lang="en-AU" altLang="zh-TW" sz="240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/>
            <a:r>
              <a:rPr lang="zh-TW" altLang="en-US" sz="24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AU" altLang="zh-TW" sz="24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		</a:t>
            </a:r>
            <a:r>
              <a:rPr lang="en-AU" altLang="zh-TW" sz="24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lang="ja-JP" altLang="en-US" sz="24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高處</a:t>
            </a:r>
            <a:r>
              <a:rPr lang="en-AU" altLang="zh-TW" sz="24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</a:p>
          <a:p>
            <a:endParaRPr lang="en-AU" altLang="zh-TW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AU" altLang="zh-TW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AU" altLang="zh-TW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AU" altLang="zh-TW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AU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4. </a:t>
            </a:r>
            <a:r>
              <a:rPr lang="zh-TW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流便曠野的平原</a:t>
            </a:r>
            <a:r>
              <a:rPr lang="en-AU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:</a:t>
            </a:r>
            <a:r>
              <a:rPr lang="zh-TW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比悉</a:t>
            </a:r>
            <a:endParaRPr lang="en-AU" altLang="zh-TW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		      </a:t>
            </a:r>
            <a:r>
              <a:rPr lang="en-A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lang="ja-JP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堡壘</a:t>
            </a:r>
            <a:r>
              <a:rPr lang="en-A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64144C-74F7-4749-B895-D253CF325A64}"/>
              </a:ext>
            </a:extLst>
          </p:cNvPr>
          <p:cNvSpPr txBox="1"/>
          <p:nvPr/>
        </p:nvSpPr>
        <p:spPr>
          <a:xfrm>
            <a:off x="7761766" y="4774019"/>
            <a:ext cx="680482" cy="4278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D96512-BB67-4113-B8C8-471960BA14E8}"/>
              </a:ext>
            </a:extLst>
          </p:cNvPr>
          <p:cNvSpPr txBox="1"/>
          <p:nvPr/>
        </p:nvSpPr>
        <p:spPr>
          <a:xfrm>
            <a:off x="9391397" y="662730"/>
            <a:ext cx="13708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申 </a:t>
            </a:r>
            <a:r>
              <a:rPr lang="en-US" altLang="ja-JP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4</a:t>
            </a:r>
            <a:r>
              <a:rPr lang="en-AU" altLang="ja-JP" sz="28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:43</a:t>
            </a:r>
          </a:p>
          <a:p>
            <a:pPr algn="ctr"/>
            <a:r>
              <a:rPr lang="ja-JP" altLang="en-US" sz="28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書 </a:t>
            </a:r>
            <a:r>
              <a:rPr lang="en-AU" altLang="ja-JP" sz="28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20:8</a:t>
            </a:r>
            <a:endParaRPr lang="en-AU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064DF8-9E98-4E27-9C39-B799DDAF494A}"/>
              </a:ext>
            </a:extLst>
          </p:cNvPr>
          <p:cNvSpPr txBox="1"/>
          <p:nvPr/>
        </p:nvSpPr>
        <p:spPr>
          <a:xfrm>
            <a:off x="160779" y="471181"/>
            <a:ext cx="137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書 </a:t>
            </a:r>
            <a:r>
              <a:rPr lang="en-AU" altLang="ja-JP" sz="28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20:7</a:t>
            </a:r>
            <a:endParaRPr lang="en-A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53F6A5-225B-4B8C-AAF9-31946AC6F3A3}"/>
              </a:ext>
            </a:extLst>
          </p:cNvPr>
          <p:cNvSpPr txBox="1"/>
          <p:nvPr/>
        </p:nvSpPr>
        <p:spPr>
          <a:xfrm rot="16356757">
            <a:off x="5917095" y="3670068"/>
            <a:ext cx="126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Google Sans"/>
              </a:rPr>
              <a:t>約旦河</a:t>
            </a:r>
            <a:endParaRPr lang="en-A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0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F2C2F7AE-AB1E-4F3B-960A-2450272DF213}"/>
              </a:ext>
            </a:extLst>
          </p:cNvPr>
          <p:cNvSpPr txBox="1"/>
          <p:nvPr/>
        </p:nvSpPr>
        <p:spPr>
          <a:xfrm>
            <a:off x="435949" y="1197287"/>
            <a:ext cx="10361591" cy="534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民 </a:t>
            </a:r>
            <a:r>
              <a:rPr lang="en-AU" altLang="ja-JP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35</a:t>
            </a:r>
            <a:r>
              <a:rPr lang="en-AU" altLang="ja-JP" sz="32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: </a:t>
            </a:r>
            <a:r>
              <a:rPr lang="en-US" altLang="zh-TW" sz="32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25</a:t>
            </a:r>
            <a:r>
              <a:rPr lang="en-US" altLang="zh-TW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會 眾 要 救 這 誤 殺 人 的 脫 離 報 血 仇 人 的 手 ， 也 要 使 他 歸 入 逃 城 。 </a:t>
            </a:r>
            <a:r>
              <a:rPr lang="zh-TW" altLang="en-US" sz="32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他 要 住 在 其 中 ， 直 等 到 受 聖 膏 的 大 祭 司 死 了 </a:t>
            </a: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</a:p>
          <a:p>
            <a:pPr algn="l"/>
            <a:endParaRPr lang="zh-TW" altLang="en-US" sz="3200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/>
            <a:r>
              <a:rPr lang="en-US" altLang="zh-TW" sz="32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26</a:t>
            </a:r>
            <a:r>
              <a:rPr lang="en-US" altLang="zh-TW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但 誤 殺 人 的 ， 無 論 甚 麼 時 候 ， </a:t>
            </a:r>
            <a:r>
              <a:rPr lang="zh-TW" altLang="en-US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若 出 了 逃 城 的 境 外</a:t>
            </a:r>
            <a:r>
              <a:rPr lang="zh-TW" altLang="en-US" sz="32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</a:t>
            </a:r>
            <a:r>
              <a:rPr lang="en-US" altLang="zh-TW" sz="32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27</a:t>
            </a:r>
            <a:r>
              <a:rPr lang="en-US" altLang="zh-TW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報 血 仇 的 在 逃 城 境 外 遇 見 他 ， 將 他 殺 了 ， 報 血 仇 的 就 沒 有 流 血 之 罪 。</a:t>
            </a:r>
            <a:r>
              <a:rPr lang="en-US" altLang="zh-TW" sz="32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28</a:t>
            </a:r>
            <a:r>
              <a:rPr lang="en-US" altLang="zh-TW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因 為 誤 殺 人 的 該 住 在 逃 城 裡 ， 等 到 大 祭 司 死 了 。 </a:t>
            </a:r>
            <a:r>
              <a:rPr lang="zh-TW" altLang="en-US" sz="32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大 祭 司 死 了 以 後 ， 誤 殺 人 的 才 可 以 回 到 他 所 得 為 業 之 地 </a:t>
            </a:r>
            <a:r>
              <a:rPr lang="zh-TW" altLang="en-US" sz="32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lang="en-AU" altLang="zh-TW" sz="3200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/>
            <a:endParaRPr lang="en-AU" altLang="zh-TW" sz="3200" baseline="30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id="{37DB9CEC-8E8D-4CB4-B94D-6D286397ADF8}"/>
              </a:ext>
            </a:extLst>
          </p:cNvPr>
          <p:cNvSpPr txBox="1"/>
          <p:nvPr/>
        </p:nvSpPr>
        <p:spPr>
          <a:xfrm>
            <a:off x="472111" y="435289"/>
            <a:ext cx="11694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3600" b="1" i="0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條件限制</a:t>
            </a:r>
            <a:r>
              <a:rPr lang="en-AU" altLang="ja-JP" sz="3600" b="1" i="0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:</a:t>
            </a:r>
            <a:endParaRPr lang="en-AU" altLang="zh-TW" sz="3600" b="1" baseline="300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94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583136-AC74-46DA-96B5-3455B5E3B8F8}"/>
              </a:ext>
            </a:extLst>
          </p:cNvPr>
          <p:cNvSpPr txBox="1"/>
          <p:nvPr/>
        </p:nvSpPr>
        <p:spPr>
          <a:xfrm>
            <a:off x="629174" y="779200"/>
            <a:ext cx="86574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逃城的目的 </a:t>
            </a:r>
            <a:endParaRPr lang="en-AU" altLang="zh-TW" sz="3600" b="1" dirty="0">
              <a:solidFill>
                <a:srgbClr val="C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AU" altLang="ja-JP" sz="2400" b="1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申 </a:t>
            </a:r>
            <a:r>
              <a:rPr lang="en-US" altLang="ja-JP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4</a:t>
            </a:r>
            <a:r>
              <a:rPr lang="en-AU" altLang="ja-JP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: </a:t>
            </a:r>
            <a:r>
              <a:rPr lang="en-US" altLang="ja-JP" sz="40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42</a:t>
            </a:r>
            <a:r>
              <a:rPr lang="zh-TW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使那素無仇恨、</a:t>
            </a:r>
            <a:r>
              <a:rPr lang="zh-TW" altLang="en-US" sz="4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無心殺了人的</a:t>
            </a:r>
            <a:r>
              <a:rPr lang="zh-TW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，可以逃，就</a:t>
            </a:r>
            <a:r>
              <a:rPr lang="zh-TW" altLang="en-US" sz="4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得存活</a:t>
            </a:r>
            <a:r>
              <a:rPr lang="zh-TW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lang="en-AU" altLang="zh-TW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4800"/>
              </a:lnSpc>
            </a:pPr>
            <a:endParaRPr lang="en-AU" altLang="ja-JP" sz="4000" b="1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40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申</a:t>
            </a:r>
            <a:r>
              <a:rPr lang="en-US" altLang="ja-JP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19</a:t>
            </a:r>
            <a:r>
              <a:rPr lang="en-AU" altLang="ja-JP" sz="40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: </a:t>
            </a:r>
            <a:r>
              <a:rPr lang="en-US" altLang="ja-JP" sz="36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10</a:t>
            </a:r>
            <a:r>
              <a:rPr lang="zh-TW" altLang="en-US" sz="36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免得無辜之人的血</a:t>
            </a:r>
            <a:r>
              <a:rPr lang="zh-TW" altLang="en-US" sz="36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流在耶和華─你神所賜你為業的地上，流血的</a:t>
            </a:r>
            <a:r>
              <a:rPr lang="zh-TW" altLang="en-US" sz="36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罪就歸於</a:t>
            </a:r>
            <a:r>
              <a:rPr lang="zh-TW" altLang="en-US" sz="36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你</a:t>
            </a:r>
            <a:r>
              <a:rPr lang="zh-TW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r>
              <a:rPr lang="zh-TW" altLang="en-US" sz="36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endParaRPr lang="en-AU" altLang="zh-TW" sz="3600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AU" altLang="zh-TW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AU" altLang="zh-TW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812FDA-4333-4371-ADAD-BB7C56F77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676" y="854149"/>
            <a:ext cx="2435186" cy="274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CFE9FE-CFF5-4097-BA2E-9EC070E8FBAF}"/>
              </a:ext>
            </a:extLst>
          </p:cNvPr>
          <p:cNvSpPr txBox="1"/>
          <p:nvPr/>
        </p:nvSpPr>
        <p:spPr>
          <a:xfrm>
            <a:off x="9066527" y="3667670"/>
            <a:ext cx="2699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TW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 </a:t>
            </a:r>
            <a:r>
              <a:rPr lang="en-AU" altLang="zh-TW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[</a:t>
            </a:r>
            <a:r>
              <a:rPr lang="zh-TW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神的 公義</a:t>
            </a:r>
            <a:endParaRPr lang="en-AU" altLang="zh-TW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zh-TW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  和慈愛</a:t>
            </a:r>
            <a:r>
              <a:rPr lang="en-AU" altLang="zh-TW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]</a:t>
            </a:r>
            <a:endParaRPr lang="en-AU" altLang="zh-TW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1D0F2-1478-4FF7-B55B-BFD8433DD82D}"/>
              </a:ext>
            </a:extLst>
          </p:cNvPr>
          <p:cNvSpPr txBox="1"/>
          <p:nvPr/>
        </p:nvSpPr>
        <p:spPr>
          <a:xfrm>
            <a:off x="5129612" y="2342783"/>
            <a:ext cx="430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TW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 </a:t>
            </a:r>
            <a:r>
              <a:rPr lang="en-AU" altLang="zh-TW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[</a:t>
            </a:r>
            <a:r>
              <a:rPr lang="zh-TW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神的 慈愛和憐憫</a:t>
            </a:r>
            <a:r>
              <a:rPr lang="en-AU" altLang="zh-TW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]</a:t>
            </a:r>
            <a:endParaRPr lang="en-AU" altLang="zh-TW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5E8A14-5BB7-4892-AF1D-160EF08B1C46}"/>
              </a:ext>
            </a:extLst>
          </p:cNvPr>
          <p:cNvSpPr txBox="1"/>
          <p:nvPr/>
        </p:nvSpPr>
        <p:spPr>
          <a:xfrm>
            <a:off x="3092776" y="782977"/>
            <a:ext cx="164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TW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[</a:t>
            </a:r>
            <a:r>
              <a:rPr lang="zh-TW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含義</a:t>
            </a:r>
            <a:r>
              <a:rPr lang="en-AU" altLang="zh-TW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8583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34E5E0-833F-46DA-BCA6-6F58005DFB86}"/>
              </a:ext>
            </a:extLst>
          </p:cNvPr>
          <p:cNvSpPr txBox="1"/>
          <p:nvPr/>
        </p:nvSpPr>
        <p:spPr>
          <a:xfrm>
            <a:off x="566330" y="835099"/>
            <a:ext cx="11295609" cy="4223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來 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6:</a:t>
            </a:r>
            <a:r>
              <a:rPr lang="en-US" altLang="zh-TW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18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藉這兩件不更改的事 </a:t>
            </a:r>
            <a:r>
              <a:rPr lang="en-AU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[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應許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、起誓</a:t>
            </a:r>
            <a:r>
              <a:rPr lang="en-AU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]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，神決不能說謊，好叫我們這逃往避難所、持定擺在我們前頭指望的人可以大得勉勵。</a:t>
            </a:r>
            <a:r>
              <a:rPr lang="en-US" altLang="zh-TW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19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我們有這指望，如同靈魂的錨，又堅固又牢靠，且通入</a:t>
            </a:r>
            <a:r>
              <a:rPr lang="zh-TW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幔內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。 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4800"/>
              </a:lnSpc>
              <a:spcBef>
                <a:spcPts val="2400"/>
              </a:spcBef>
              <a:spcAft>
                <a:spcPts val="1200"/>
              </a:spcAft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來 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4:</a:t>
            </a:r>
            <a:r>
              <a:rPr lang="en-US" altLang="zh-TW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16 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所以，我們只管坦然無懼的來到</a:t>
            </a:r>
            <a:r>
              <a:rPr lang="zh-TW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施恩的寶座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前，為要得憐恤，蒙恩惠，作隨時的幫助。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513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3967AE-2B08-4ADB-A163-118A3B6E4E3A}"/>
              </a:ext>
            </a:extLst>
          </p:cNvPr>
          <p:cNvSpPr txBox="1"/>
          <p:nvPr/>
        </p:nvSpPr>
        <p:spPr>
          <a:xfrm>
            <a:off x="566330" y="464710"/>
            <a:ext cx="11295609" cy="5300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ts val="48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近在咫尺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742950" indent="-742950">
              <a:lnSpc>
                <a:spcPts val="48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向所有人開放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742950" indent="-742950">
              <a:lnSpc>
                <a:spcPts val="48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唯一的出路</a:t>
            </a:r>
            <a:endParaRPr lang="en-AU" altLang="ja-JP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742950" indent="-742950">
              <a:lnSpc>
                <a:spcPts val="48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僅在其邊界內保護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742950" indent="-742950">
              <a:lnSpc>
                <a:spcPts val="48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大祭司死後完全自由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742950" indent="-742950">
              <a:lnSpc>
                <a:spcPts val="48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避難城只幫助無辜者； 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84108B-73DE-4060-9899-6530527A058B}"/>
              </a:ext>
            </a:extLst>
          </p:cNvPr>
          <p:cNvSpPr txBox="1"/>
          <p:nvPr/>
        </p:nvSpPr>
        <p:spPr>
          <a:xfrm>
            <a:off x="6008907" y="662609"/>
            <a:ext cx="5553110" cy="329320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/>
            <a:r>
              <a:rPr lang="zh-TW" altLang="en-US" sz="3200" b="1" i="0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羅</a:t>
            </a:r>
            <a:r>
              <a:rPr lang="en-US" altLang="zh-TW" sz="3200" b="1" i="0" dirty="0">
                <a:solidFill>
                  <a:srgbClr val="000000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</a:rPr>
              <a:t>10: </a:t>
            </a:r>
            <a:r>
              <a:rPr lang="en-US" altLang="zh-TW" sz="3200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8 …</a:t>
            </a:r>
            <a:r>
              <a:rPr lang="zh-TW" altLang="en-US" sz="32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這 道 離 你 不 遠 ， 正 在 你 口 裡 ， 在 你 心 裡 。 就 是 我 們 所 傳 信 主 的 道 。</a:t>
            </a:r>
            <a:endParaRPr lang="en-AU" altLang="zh-TW" sz="320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/>
            <a:endParaRPr lang="zh-TW" altLang="en-US" sz="160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/>
            <a:r>
              <a:rPr lang="en-US" altLang="zh-TW" sz="3200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9 </a:t>
            </a:r>
            <a:r>
              <a:rPr lang="zh-TW" altLang="en-US" sz="32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你 若 口 裡 認 耶 穌 為 主 ， 心 裡 信 神 叫 他 從 死 裡 復 活 ， 就 必 得 救 </a:t>
            </a:r>
            <a:r>
              <a:rPr lang="zh-TW" altLang="en-US" sz="28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91D07-AEDE-4F29-8F80-7D69D312379B}"/>
              </a:ext>
            </a:extLst>
          </p:cNvPr>
          <p:cNvSpPr txBox="1"/>
          <p:nvPr/>
        </p:nvSpPr>
        <p:spPr>
          <a:xfrm>
            <a:off x="1296605" y="5053077"/>
            <a:ext cx="10503959" cy="1299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                                   罪人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可以來到耶穌面前尋得      庇護。   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59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46274</TotalTime>
  <Words>2160</Words>
  <Application>Microsoft Office PowerPoint</Application>
  <PresentationFormat>Widescreen</PresentationFormat>
  <Paragraphs>167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Yu Gothic</vt:lpstr>
      <vt:lpstr>Arial</vt:lpstr>
      <vt:lpstr>Calibri</vt:lpstr>
      <vt:lpstr>Calibri Light</vt:lpstr>
      <vt:lpstr>Google Sans</vt:lpstr>
      <vt:lpstr>Symbol</vt:lpstr>
      <vt:lpstr>Verdana Sans-serif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Chan</dc:creator>
  <cp:lastModifiedBy>Kim Chan</cp:lastModifiedBy>
  <cp:revision>217</cp:revision>
  <dcterms:created xsi:type="dcterms:W3CDTF">2021-06-05T07:37:48Z</dcterms:created>
  <dcterms:modified xsi:type="dcterms:W3CDTF">2021-10-23T10:41:27Z</dcterms:modified>
</cp:coreProperties>
</file>