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60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AEAA-2CC2-0241-94A5-3EEAAC9F46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AEAA-2CC2-0241-94A5-3EEAAC9F46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FF984FA-0551-9D49-9C34-B33627257D72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1" r:id="rId1"/>
    <p:sldLayoutId id="2147484602" r:id="rId2"/>
    <p:sldLayoutId id="2147484603" r:id="rId3"/>
    <p:sldLayoutId id="2147484604" r:id="rId4"/>
    <p:sldLayoutId id="2147484605" r:id="rId5"/>
    <p:sldLayoutId id="2147484606" r:id="rId6"/>
    <p:sldLayoutId id="2147484607" r:id="rId7"/>
    <p:sldLayoutId id="2147484608" r:id="rId8"/>
    <p:sldLayoutId id="2147484609" r:id="rId9"/>
    <p:sldLayoutId id="2147484610" r:id="rId10"/>
    <p:sldLayoutId id="2147484611" r:id="rId11"/>
    <p:sldLayoutId id="214748461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HK" altLang="en-US" b="1" dirty="0">
                <a:latin typeface="微軟正黑體"/>
                <a:ea typeface="微軟正黑體"/>
                <a:cs typeface="微軟正黑體"/>
              </a:rPr>
              <a:t>返教會，所為何事？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HK" altLang="en-US" dirty="0">
                <a:latin typeface="微軟正黑體"/>
                <a:ea typeface="微軟正黑體"/>
                <a:cs typeface="微軟正黑體"/>
              </a:rPr>
              <a:t>馬可福音</a:t>
            </a:r>
            <a:r>
              <a:rPr lang="en-US" dirty="0">
                <a:latin typeface="微軟正黑體"/>
                <a:ea typeface="微軟正黑體"/>
                <a:cs typeface="微軟正黑體"/>
              </a:rPr>
              <a:t>11:15-17</a:t>
            </a:r>
            <a:r>
              <a:rPr lang="zh-TW" dirty="0">
                <a:effectLst/>
                <a:latin typeface="微軟正黑體"/>
                <a:ea typeface="微軟正黑體"/>
                <a:cs typeface="微軟正黑體"/>
              </a:rPr>
              <a:t> </a:t>
            </a:r>
            <a:endParaRPr lang="en-US" dirty="0">
              <a:latin typeface="微軟正黑體"/>
              <a:ea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397841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5763050" cy="4343400"/>
          </a:xfrm>
        </p:spPr>
        <p:txBody>
          <a:bodyPr>
            <a:normAutofit/>
          </a:bodyPr>
          <a:lstStyle/>
          <a:p>
            <a:r>
              <a:rPr lang="zh-HK" altLang="en-US" sz="3600" b="1" dirty="0">
                <a:latin typeface="微軟正黑體"/>
                <a:ea typeface="微軟正黑體"/>
                <a:cs typeface="微軟正黑體"/>
              </a:rPr>
              <a:t>「新常態」下的現象。</a:t>
            </a:r>
            <a:endParaRPr lang="zh-TW" altLang="en-US" sz="3600" b="1" dirty="0">
              <a:latin typeface="微軟正黑體"/>
              <a:ea typeface="微軟正黑體"/>
              <a:cs typeface="微軟正黑體"/>
            </a:endParaRPr>
          </a:p>
          <a:p>
            <a:r>
              <a:rPr lang="en-US" sz="3600" b="1" dirty="0">
                <a:latin typeface="微軟正黑體"/>
                <a:ea typeface="微軟正黑體"/>
                <a:cs typeface="微軟正黑體"/>
              </a:rPr>
              <a:t>  </a:t>
            </a:r>
            <a:r>
              <a:rPr lang="zh-HK" altLang="en-US" sz="3600" b="1" dirty="0">
                <a:latin typeface="微軟正黑體"/>
                <a:ea typeface="微軟正黑體"/>
                <a:cs typeface="微軟正黑體"/>
              </a:rPr>
              <a:t>網上崇拜到網上聚會。</a:t>
            </a:r>
            <a:endParaRPr lang="zh-TW" altLang="en-US" sz="3600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640" y="121050"/>
            <a:ext cx="646331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>
                <a:latin typeface="微軟正黑體"/>
                <a:ea typeface="微軟正黑體"/>
                <a:cs typeface="微軟正黑體"/>
              </a:rPr>
              <a:t>引言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3547722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513621"/>
            <a:ext cx="6029726" cy="406952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zh-HK" altLang="en-US" sz="3200" b="1" dirty="0">
                <a:latin typeface="微軟正黑體"/>
                <a:ea typeface="微軟正黑體"/>
                <a:cs typeface="微軟正黑體"/>
              </a:rPr>
              <a:t>可</a:t>
            </a:r>
            <a:r>
              <a:rPr lang="en-US" sz="3200" b="1" dirty="0">
                <a:latin typeface="微軟正黑體"/>
                <a:ea typeface="微軟正黑體"/>
                <a:cs typeface="微軟正黑體"/>
              </a:rPr>
              <a:t>11:15</a:t>
            </a:r>
            <a:r>
              <a:rPr lang="zh-HK" altLang="en-US" sz="3200" b="1" dirty="0">
                <a:latin typeface="微軟正黑體"/>
                <a:ea typeface="微軟正黑體"/>
                <a:cs typeface="微軟正黑體"/>
              </a:rPr>
              <a:t>、</a:t>
            </a:r>
            <a:r>
              <a:rPr lang="en-US" sz="3200" b="1" dirty="0">
                <a:latin typeface="微軟正黑體"/>
                <a:ea typeface="微軟正黑體"/>
                <a:cs typeface="微軟正黑體"/>
              </a:rPr>
              <a:t>16</a:t>
            </a:r>
            <a:endParaRPr lang="zh-TW" altLang="en-US" sz="3200" b="1" dirty="0">
              <a:latin typeface="微軟正黑體"/>
              <a:ea typeface="微軟正黑體"/>
              <a:cs typeface="微軟正黑體"/>
            </a:endParaRPr>
          </a:p>
          <a:p>
            <a:pPr marL="1049338" lvl="0" indent="-514350">
              <a:buFont typeface="+mj-lt"/>
              <a:buAutoNum type="alphaLcPeriod"/>
            </a:pP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耶穌在世的最後一個星期的第一日（聖周），耶穌做的第一件事。</a:t>
            </a:r>
            <a:endParaRPr lang="en-US" altLang="zh-HK" sz="2800" dirty="0">
              <a:latin typeface="微軟正黑體"/>
              <a:ea typeface="微軟正黑體"/>
              <a:cs typeface="微軟正黑體"/>
            </a:endParaRPr>
          </a:p>
          <a:p>
            <a:pPr marL="1049338" lvl="0" indent="-514350">
              <a:buFont typeface="+mj-lt"/>
              <a:buAutoNum type="alphaLcPeriod"/>
            </a:pP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潔淨聖殿：共兩次，第一次記載在（約</a:t>
            </a:r>
            <a:r>
              <a:rPr lang="en-US" sz="2800" dirty="0">
                <a:latin typeface="微軟正黑體"/>
                <a:ea typeface="微軟正黑體"/>
                <a:cs typeface="微軟正黑體"/>
              </a:rPr>
              <a:t>2:13-17</a:t>
            </a: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）。</a:t>
            </a:r>
            <a:endParaRPr lang="en-US" altLang="zh-HK" sz="2800" dirty="0">
              <a:latin typeface="微軟正黑體"/>
              <a:ea typeface="微軟正黑體"/>
              <a:cs typeface="微軟正黑體"/>
            </a:endParaRPr>
          </a:p>
          <a:p>
            <a:pPr marL="1049338" lvl="0" indent="-514350">
              <a:buFont typeface="+mj-lt"/>
              <a:buAutoNum type="alphaLcPeriod"/>
            </a:pP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兩次潔淨的重點不同。</a:t>
            </a:r>
            <a:endParaRPr lang="zh-TW" altLang="en-US" sz="2800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3229" y="4936423"/>
            <a:ext cx="8832476" cy="163121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altLang="zh-CHT" baseline="30000" dirty="0">
                <a:solidFill>
                  <a:schemeClr val="tx2">
                    <a:lumMod val="50000"/>
                    <a:lumOff val="50000"/>
                  </a:schemeClr>
                </a:solidFill>
                <a:latin typeface="微軟正黑體"/>
                <a:ea typeface="微軟正黑體"/>
                <a:cs typeface="微軟正黑體"/>
              </a:rPr>
              <a:t>13</a:t>
            </a:r>
            <a:r>
              <a:rPr lang="zh-CHT" altLang="en-US" sz="2000" dirty="0">
                <a:solidFill>
                  <a:schemeClr val="accent6">
                    <a:lumMod val="75000"/>
                  </a:schemeClr>
                </a:solidFill>
                <a:latin typeface="微軟正黑體"/>
                <a:ea typeface="微軟正黑體"/>
                <a:cs typeface="微軟正黑體"/>
              </a:rPr>
              <a:t>猶太人的逾越節近了，耶穌就上耶路撒</a:t>
            </a:r>
            <a:r>
              <a:rPr lang="zh-CHT" altLang="en-US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冷去</a:t>
            </a:r>
            <a:r>
              <a:rPr lang="zh-CHT" altLang="en-US" sz="2000" dirty="0">
                <a:solidFill>
                  <a:schemeClr val="accent1">
                    <a:lumMod val="50000"/>
                  </a:schemeClr>
                </a:solidFill>
                <a:latin typeface="微軟正黑體"/>
                <a:ea typeface="微軟正黑體"/>
                <a:cs typeface="微軟正黑體"/>
              </a:rPr>
              <a:t>。</a:t>
            </a:r>
            <a:r>
              <a:rPr lang="en-US" altLang="zh-CHT" sz="2000" baseline="30000" dirty="0">
                <a:solidFill>
                  <a:schemeClr val="tx2">
                    <a:lumMod val="50000"/>
                    <a:lumOff val="50000"/>
                  </a:schemeClr>
                </a:solidFill>
                <a:latin typeface="微軟正黑體"/>
                <a:ea typeface="微軟正黑體"/>
                <a:cs typeface="微軟正黑體"/>
              </a:rPr>
              <a:t>14</a:t>
            </a:r>
            <a:r>
              <a:rPr lang="zh-CHT" altLang="en-US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看見殿裏有賣牛、羊、鴿子的，並有兌換銀錢的人坐在那裏，</a:t>
            </a:r>
            <a:r>
              <a:rPr lang="en-US" altLang="zh-CHT" sz="2000" baseline="30000" dirty="0">
                <a:solidFill>
                  <a:srgbClr val="3F8DE2"/>
                </a:solidFill>
                <a:latin typeface="微軟正黑體"/>
                <a:ea typeface="微軟正黑體"/>
                <a:cs typeface="微軟正黑體"/>
              </a:rPr>
              <a:t>15</a:t>
            </a:r>
            <a:r>
              <a:rPr lang="zh-CHT" altLang="en-US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耶穌就拿繩子做成鞭子，把牛羊都趕出殿去，倒出兌換銀錢之人的銀錢，推翻他們的桌子，</a:t>
            </a:r>
            <a:r>
              <a:rPr lang="en-US" altLang="zh-CHT" sz="2000" baseline="30000" dirty="0">
                <a:solidFill>
                  <a:srgbClr val="3F8DE2"/>
                </a:solidFill>
                <a:latin typeface="微軟正黑體"/>
                <a:ea typeface="微軟正黑體"/>
                <a:cs typeface="微軟正黑體"/>
              </a:rPr>
              <a:t>16</a:t>
            </a:r>
            <a:r>
              <a:rPr lang="zh-CHT" altLang="en-US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又對賣鴿子的說：「把這些東西拿去！不要將我父的殿當作買賣的地方。」</a:t>
            </a:r>
            <a:r>
              <a:rPr lang="en-US" altLang="zh-CHT" sz="2000" baseline="30000" dirty="0">
                <a:solidFill>
                  <a:srgbClr val="3F8DE2"/>
                </a:solidFill>
                <a:latin typeface="微軟正黑體"/>
                <a:ea typeface="微軟正黑體"/>
                <a:cs typeface="微軟正黑體"/>
              </a:rPr>
              <a:t>17</a:t>
            </a:r>
            <a:r>
              <a:rPr lang="zh-CHT" altLang="en-US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他的門徒就想起經上記著說：「我為你的殿心裏焦急，如同火燒。」</a:t>
            </a:r>
            <a:endParaRPr lang="en-US" sz="2000" dirty="0">
              <a:solidFill>
                <a:srgbClr val="900000"/>
              </a:solidFill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229" y="4596324"/>
            <a:ext cx="1237275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>
                <a:latin typeface="微軟正黑體"/>
                <a:ea typeface="微軟正黑體"/>
                <a:cs typeface="微軟正黑體"/>
              </a:rPr>
              <a:t>約</a:t>
            </a:r>
            <a:r>
              <a:rPr lang="en-US" altLang="zh-TW" b="1" dirty="0">
                <a:latin typeface="微軟正黑體"/>
                <a:ea typeface="微軟正黑體"/>
                <a:cs typeface="微軟正黑體"/>
              </a:rPr>
              <a:t>2:13-17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168" y="121050"/>
            <a:ext cx="110799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>
                <a:latin typeface="微軟正黑體"/>
                <a:ea typeface="微軟正黑體"/>
                <a:cs typeface="微軟正黑體"/>
              </a:rPr>
              <a:t>經文解釋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2203400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513621"/>
            <a:ext cx="6029726" cy="406952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2"/>
            </a:pPr>
            <a:r>
              <a:rPr lang="zh-HK" altLang="en-US" sz="3200" b="1" dirty="0">
                <a:latin typeface="微軟正黑體"/>
                <a:ea typeface="微軟正黑體"/>
                <a:cs typeface="微軟正黑體"/>
              </a:rPr>
              <a:t>可</a:t>
            </a:r>
            <a:r>
              <a:rPr lang="en-US" sz="3200" b="1" dirty="0">
                <a:latin typeface="微軟正黑體"/>
                <a:ea typeface="微軟正黑體"/>
                <a:cs typeface="微軟正黑體"/>
              </a:rPr>
              <a:t>11:17</a:t>
            </a:r>
            <a:endParaRPr lang="zh-TW" altLang="en-US" sz="3200" b="1" dirty="0">
              <a:latin typeface="微軟正黑體"/>
              <a:ea typeface="微軟正黑體"/>
              <a:cs typeface="微軟正黑體"/>
            </a:endParaRPr>
          </a:p>
          <a:p>
            <a:pPr marL="1049338" lvl="0" indent="-514350">
              <a:buFont typeface="+mj-lt"/>
              <a:buAutoNum type="alphaLcPeriod"/>
            </a:pP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聖殿不可變成賊窩。</a:t>
            </a:r>
            <a:br>
              <a:rPr lang="en-US" altLang="zh-HK" sz="2800" dirty="0">
                <a:latin typeface="微軟正黑體"/>
                <a:ea typeface="微軟正黑體"/>
                <a:cs typeface="微軟正黑體"/>
              </a:rPr>
            </a:b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（耶</a:t>
            </a:r>
            <a:r>
              <a:rPr lang="en-US" sz="2800" dirty="0">
                <a:latin typeface="微軟正黑體"/>
                <a:ea typeface="微軟正黑體"/>
                <a:cs typeface="微軟正黑體"/>
              </a:rPr>
              <a:t>7:8-11</a:t>
            </a: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）</a:t>
            </a:r>
            <a:r>
              <a:rPr lang="zh-TW" altLang="en-US" sz="2800" dirty="0">
                <a:latin typeface="微軟正黑體"/>
                <a:ea typeface="微軟正黑體"/>
                <a:cs typeface="微軟正黑體"/>
              </a:rPr>
              <a:t> </a:t>
            </a:r>
            <a:endParaRPr lang="en-US" altLang="zh-HK" sz="2800" dirty="0">
              <a:latin typeface="微軟正黑體"/>
              <a:ea typeface="微軟正黑體"/>
              <a:cs typeface="微軟正黑體"/>
            </a:endParaRPr>
          </a:p>
          <a:p>
            <a:pPr marL="1049338" indent="-514350">
              <a:buFont typeface="+mj-lt"/>
              <a:buAutoNum type="alphaLcPeriod"/>
            </a:pP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聖殿乃萬國、萬民禱告的地方。（賽</a:t>
            </a:r>
            <a:r>
              <a:rPr lang="en-US" sz="2800" dirty="0">
                <a:latin typeface="微軟正黑體"/>
                <a:ea typeface="微軟正黑體"/>
                <a:cs typeface="微軟正黑體"/>
              </a:rPr>
              <a:t>56:7</a:t>
            </a: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、</a:t>
            </a:r>
            <a:r>
              <a:rPr lang="en-US" sz="2800" dirty="0">
                <a:latin typeface="微軟正黑體"/>
                <a:ea typeface="微軟正黑體"/>
                <a:cs typeface="微軟正黑體"/>
              </a:rPr>
              <a:t>8</a:t>
            </a: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）</a:t>
            </a:r>
            <a:endParaRPr lang="zh-TW" altLang="en-US" sz="2800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3229" y="4936423"/>
            <a:ext cx="8832476" cy="1323439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altLang="zh-CHT" sz="2000" baseline="30000" dirty="0">
                <a:solidFill>
                  <a:schemeClr val="tx2">
                    <a:lumMod val="50000"/>
                    <a:lumOff val="50000"/>
                  </a:schemeClr>
                </a:solidFill>
                <a:latin typeface="微軟正黑體"/>
                <a:ea typeface="微軟正黑體"/>
                <a:cs typeface="微軟正黑體"/>
              </a:rPr>
              <a:t>8</a:t>
            </a:r>
            <a:r>
              <a:rPr lang="zh-CHT" altLang="en-US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「看哪，你們倚靠虛謊無益的話。</a:t>
            </a:r>
            <a:r>
              <a:rPr lang="en-US" altLang="zh-CHT" sz="2000" baseline="30000" dirty="0">
                <a:solidFill>
                  <a:schemeClr val="tx2">
                    <a:lumMod val="50000"/>
                    <a:lumOff val="50000"/>
                  </a:schemeClr>
                </a:solidFill>
                <a:latin typeface="微軟正黑體"/>
                <a:ea typeface="微軟正黑體"/>
                <a:cs typeface="微軟正黑體"/>
              </a:rPr>
              <a:t>9</a:t>
            </a:r>
            <a:r>
              <a:rPr lang="zh-CHT" altLang="en-US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你們偷盜，殺害，姦淫，起假誓，向巴力燒香，並隨從素不認識的別神，</a:t>
            </a:r>
            <a:r>
              <a:rPr lang="en-US" altLang="zh-CHT" sz="2000" baseline="30000" dirty="0">
                <a:solidFill>
                  <a:schemeClr val="tx2">
                    <a:lumMod val="50000"/>
                    <a:lumOff val="50000"/>
                  </a:schemeClr>
                </a:solidFill>
                <a:latin typeface="微軟正黑體"/>
                <a:ea typeface="微軟正黑體"/>
                <a:cs typeface="微軟正黑體"/>
              </a:rPr>
              <a:t>10</a:t>
            </a:r>
            <a:r>
              <a:rPr lang="zh-CHT" altLang="en-US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且來到這稱為我名下的殿，在我面前敬拜；又說：</a:t>
            </a:r>
            <a:r>
              <a:rPr lang="en-US" altLang="zh-CHT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『</a:t>
            </a:r>
            <a:r>
              <a:rPr lang="zh-CHT" altLang="en-US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我們可以自由了。</a:t>
            </a:r>
            <a:r>
              <a:rPr lang="en-US" altLang="zh-CHT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』</a:t>
            </a:r>
            <a:r>
              <a:rPr lang="zh-CHT" altLang="en-US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你們這樣的舉動是要行那些可憎的事嗎？</a:t>
            </a:r>
            <a:r>
              <a:rPr lang="en-US" altLang="zh-CHT" sz="2000" baseline="30000" dirty="0">
                <a:solidFill>
                  <a:schemeClr val="tx2">
                    <a:lumMod val="50000"/>
                    <a:lumOff val="50000"/>
                  </a:schemeClr>
                </a:solidFill>
                <a:latin typeface="微軟正黑體"/>
                <a:ea typeface="微軟正黑體"/>
                <a:cs typeface="微軟正黑體"/>
              </a:rPr>
              <a:t>11</a:t>
            </a:r>
            <a:r>
              <a:rPr lang="zh-CHT" altLang="en-US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這稱為我名下的殿在你們眼中豈可看為賊窩嗎？我都看見了。這是耶和華說的。</a:t>
            </a:r>
            <a:endParaRPr lang="en-US" sz="2000" dirty="0">
              <a:solidFill>
                <a:srgbClr val="900000"/>
              </a:solidFill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229" y="4596324"/>
            <a:ext cx="110348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>
                <a:latin typeface="微軟正黑體"/>
                <a:ea typeface="微軟正黑體"/>
                <a:cs typeface="微軟正黑體"/>
              </a:rPr>
              <a:t>耶</a:t>
            </a:r>
            <a:r>
              <a:rPr lang="en-US" altLang="zh-TW" b="1" dirty="0">
                <a:latin typeface="微軟正黑體"/>
                <a:ea typeface="微軟正黑體"/>
                <a:cs typeface="微軟正黑體"/>
              </a:rPr>
              <a:t>7:8-11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168" y="121050"/>
            <a:ext cx="110799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>
                <a:latin typeface="微軟正黑體"/>
                <a:ea typeface="微軟正黑體"/>
                <a:cs typeface="微軟正黑體"/>
              </a:rPr>
              <a:t>經文解釋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3398237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513621"/>
            <a:ext cx="6249345" cy="406952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HK" altLang="en-US" sz="3200" dirty="0">
                <a:latin typeface="微軟正黑體"/>
                <a:ea typeface="微軟正黑體"/>
                <a:cs typeface="微軟正黑體"/>
              </a:rPr>
              <a:t>聖殿為何是</a:t>
            </a:r>
            <a:br>
              <a:rPr lang="en-US" altLang="zh-HK" sz="3200" dirty="0">
                <a:latin typeface="微軟正黑體"/>
                <a:ea typeface="微軟正黑體"/>
                <a:cs typeface="微軟正黑體"/>
              </a:rPr>
            </a:br>
            <a:r>
              <a:rPr lang="zh-HK" altLang="en-US" sz="3200" dirty="0">
                <a:latin typeface="微軟正黑體"/>
                <a:ea typeface="微軟正黑體"/>
                <a:cs typeface="微軟正黑體"/>
              </a:rPr>
              <a:t>「萬國禱告的地方」？</a:t>
            </a:r>
            <a:endParaRPr lang="zh-TW" altLang="en-US" sz="3200" b="1" dirty="0">
              <a:latin typeface="微軟正黑體"/>
              <a:ea typeface="微軟正黑體"/>
              <a:cs typeface="微軟正黑體"/>
            </a:endParaRPr>
          </a:p>
          <a:p>
            <a:pPr marL="1049338" lvl="0" indent="-514350">
              <a:buFont typeface="+mj-lt"/>
              <a:buAutoNum type="alphaLcPeriod"/>
            </a:pP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所羅門王興建聖殿。</a:t>
            </a:r>
            <a:r>
              <a:rPr lang="en-US" altLang="zh-HK" sz="2800" dirty="0">
                <a:latin typeface="微軟正黑體"/>
                <a:ea typeface="微軟正黑體"/>
                <a:cs typeface="微軟正黑體"/>
              </a:rPr>
              <a:t>(</a:t>
            </a: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代下</a:t>
            </a:r>
            <a:r>
              <a:rPr lang="en-US" sz="2800" dirty="0">
                <a:latin typeface="微軟正黑體"/>
                <a:ea typeface="微軟正黑體"/>
                <a:cs typeface="微軟正黑體"/>
              </a:rPr>
              <a:t>2:1-8:2)</a:t>
            </a:r>
            <a:endParaRPr lang="en-US" altLang="zh-HK" sz="2800" dirty="0">
              <a:latin typeface="微軟正黑體"/>
              <a:ea typeface="微軟正黑體"/>
              <a:cs typeface="微軟正黑體"/>
            </a:endParaRPr>
          </a:p>
          <a:p>
            <a:pPr marL="1049338" lvl="0" indent="-514350">
              <a:buFont typeface="+mj-lt"/>
              <a:buAutoNum type="alphaLcPeriod"/>
            </a:pP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所羅門王獻上他人生最精壯的二十四年</a:t>
            </a:r>
            <a:r>
              <a:rPr lang="en-US" altLang="zh-HK" sz="2800" dirty="0">
                <a:latin typeface="微軟正黑體"/>
                <a:ea typeface="微軟正黑體"/>
                <a:cs typeface="微軟正黑體"/>
              </a:rPr>
              <a:t>(</a:t>
            </a: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代下</a:t>
            </a:r>
            <a:r>
              <a:rPr lang="en-US" sz="2800" dirty="0">
                <a:latin typeface="微軟正黑體"/>
                <a:ea typeface="微軟正黑體"/>
                <a:cs typeface="微軟正黑體"/>
              </a:rPr>
              <a:t>8:1)</a:t>
            </a: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所建成的聖殿</a:t>
            </a:r>
            <a:r>
              <a:rPr lang="zh-TW" altLang="en-US" sz="2800" dirty="0">
                <a:latin typeface="微軟正黑體"/>
                <a:ea typeface="微軟正黑體"/>
                <a:cs typeface="微軟正黑體"/>
              </a:rPr>
              <a:t>。</a:t>
            </a: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他：</a:t>
            </a:r>
            <a:br>
              <a:rPr lang="en-US" altLang="zh-HK" sz="2800" dirty="0">
                <a:latin typeface="微軟正黑體"/>
                <a:ea typeface="微軟正黑體"/>
                <a:cs typeface="微軟正黑體"/>
              </a:rPr>
            </a:b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有何看法？</a:t>
            </a:r>
            <a:r>
              <a:rPr lang="en-US" altLang="zh-HK" sz="2800" dirty="0">
                <a:latin typeface="微軟正黑體"/>
                <a:ea typeface="微軟正黑體"/>
                <a:cs typeface="微軟正黑體"/>
              </a:rPr>
              <a:t>(</a:t>
            </a: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代下</a:t>
            </a:r>
            <a:r>
              <a:rPr lang="en-US" sz="2800" dirty="0">
                <a:latin typeface="微軟正黑體"/>
                <a:ea typeface="微軟正黑體"/>
                <a:cs typeface="微軟正黑體"/>
              </a:rPr>
              <a:t>6:18-20)</a:t>
            </a:r>
            <a:br>
              <a:rPr lang="en-US" altLang="zh-HK" sz="2800" dirty="0">
                <a:latin typeface="微軟正黑體"/>
                <a:ea typeface="微軟正黑體"/>
                <a:cs typeface="微軟正黑體"/>
              </a:rPr>
            </a:b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有何目的？</a:t>
            </a:r>
            <a:r>
              <a:rPr lang="en-US" altLang="zh-HK" sz="2800" dirty="0">
                <a:latin typeface="微軟正黑體"/>
                <a:ea typeface="微軟正黑體"/>
                <a:cs typeface="微軟正黑體"/>
              </a:rPr>
              <a:t>(</a:t>
            </a: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代下</a:t>
            </a:r>
            <a:r>
              <a:rPr lang="en-US" sz="2800" dirty="0">
                <a:latin typeface="微軟正黑體"/>
                <a:ea typeface="微軟正黑體"/>
                <a:cs typeface="微軟正黑體"/>
              </a:rPr>
              <a:t>6:21-39)</a:t>
            </a:r>
            <a:br>
              <a:rPr lang="en-US" altLang="zh-HK" sz="2800" dirty="0">
                <a:latin typeface="微軟正黑體"/>
                <a:ea typeface="微軟正黑體"/>
                <a:cs typeface="微軟正黑體"/>
              </a:rPr>
            </a:b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例：外邦人禱告的殿</a:t>
            </a:r>
            <a:r>
              <a:rPr lang="en-US" altLang="zh-HK" sz="2800" dirty="0">
                <a:latin typeface="微軟正黑體"/>
                <a:ea typeface="微軟正黑體"/>
                <a:cs typeface="微軟正黑體"/>
              </a:rPr>
              <a:t>(</a:t>
            </a: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代下</a:t>
            </a:r>
            <a:r>
              <a:rPr lang="en-US" sz="2800" dirty="0">
                <a:latin typeface="微軟正黑體"/>
                <a:ea typeface="微軟正黑體"/>
                <a:cs typeface="微軟正黑體"/>
              </a:rPr>
              <a:t>6:32-33)</a:t>
            </a:r>
            <a:endParaRPr lang="zh-TW" altLang="en-US" sz="2800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3229" y="4936423"/>
            <a:ext cx="8832476" cy="1323439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altLang="zh-CHT" sz="2000" baseline="30000" dirty="0">
                <a:solidFill>
                  <a:srgbClr val="3F8DE2"/>
                </a:solidFill>
                <a:latin typeface="微軟正黑體"/>
                <a:ea typeface="微軟正黑體"/>
                <a:cs typeface="微軟正黑體"/>
              </a:rPr>
              <a:t>32</a:t>
            </a:r>
            <a:r>
              <a:rPr lang="zh-CHT" altLang="en-US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「論到不屬你民以色列的外邦人，為你的大名和大能的手，並伸出來的膀臂，從遠方而來，向這殿禱告，</a:t>
            </a:r>
            <a:r>
              <a:rPr lang="en-US" altLang="zh-CHT" sz="2000" baseline="30000" dirty="0">
                <a:solidFill>
                  <a:srgbClr val="3F8DE2"/>
                </a:solidFill>
                <a:latin typeface="微軟正黑體"/>
                <a:ea typeface="微軟正黑體"/>
                <a:cs typeface="微軟正黑體"/>
              </a:rPr>
              <a:t>33</a:t>
            </a:r>
            <a:r>
              <a:rPr lang="zh-CHT" altLang="en-US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求你從天上你的居所垂聽，照著外邦人所祈求的而行，使天下萬民都認識你的名，敬畏你，像你的民以色列一樣，又使他們知道我建造的這殿是稱為你名下的。</a:t>
            </a:r>
            <a:endParaRPr lang="en-US" sz="2000" dirty="0">
              <a:solidFill>
                <a:srgbClr val="900000"/>
              </a:solidFill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229" y="4596324"/>
            <a:ext cx="146810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>
                <a:latin typeface="微軟正黑體"/>
                <a:ea typeface="微軟正黑體"/>
                <a:cs typeface="微軟正黑體"/>
              </a:rPr>
              <a:t>代下</a:t>
            </a:r>
            <a:r>
              <a:rPr lang="en-US" altLang="zh-TW" b="1" dirty="0">
                <a:latin typeface="微軟正黑體"/>
                <a:ea typeface="微軟正黑體"/>
                <a:cs typeface="微軟正黑體"/>
              </a:rPr>
              <a:t>6:32-33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168" y="121050"/>
            <a:ext cx="110799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>
                <a:latin typeface="微軟正黑體"/>
                <a:ea typeface="微軟正黑體"/>
                <a:cs typeface="微軟正黑體"/>
              </a:rPr>
              <a:t>進深理解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1161468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513621"/>
            <a:ext cx="6249345" cy="4069520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 startAt="2"/>
            </a:pPr>
            <a:r>
              <a:rPr lang="zh-HK" altLang="en-US" sz="3200" dirty="0">
                <a:latin typeface="微軟正黑體"/>
                <a:ea typeface="微軟正黑體"/>
                <a:cs typeface="微軟正黑體"/>
              </a:rPr>
              <a:t>聖殿與教會的關係。</a:t>
            </a:r>
            <a:endParaRPr lang="zh-TW" altLang="en-US" sz="3200" b="1" dirty="0">
              <a:latin typeface="微軟正黑體"/>
              <a:ea typeface="微軟正黑體"/>
              <a:cs typeface="微軟正黑體"/>
            </a:endParaRPr>
          </a:p>
          <a:p>
            <a:pPr marL="1049338" indent="-514350">
              <a:buFont typeface="+mj-lt"/>
              <a:buAutoNum type="alphaLcPeriod"/>
            </a:pP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耶穌將自己身體預表聖殿</a:t>
            </a:r>
            <a:r>
              <a:rPr lang="zh-TW" altLang="en-US" sz="2800" dirty="0">
                <a:latin typeface="微軟正黑體"/>
                <a:ea typeface="微軟正黑體"/>
                <a:cs typeface="微軟正黑體"/>
              </a:rPr>
              <a:t> </a:t>
            </a: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。</a:t>
            </a:r>
            <a:br>
              <a:rPr lang="en-US" altLang="zh-HK" sz="2800" dirty="0">
                <a:latin typeface="微軟正黑體"/>
                <a:ea typeface="微軟正黑體"/>
                <a:cs typeface="微軟正黑體"/>
              </a:rPr>
            </a:br>
            <a:r>
              <a:rPr lang="en-US" altLang="zh-HK" sz="2800" dirty="0">
                <a:latin typeface="微軟正黑體"/>
                <a:ea typeface="微軟正黑體"/>
                <a:cs typeface="微軟正黑體"/>
              </a:rPr>
              <a:t>(</a:t>
            </a: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約</a:t>
            </a:r>
            <a:r>
              <a:rPr lang="en-US" sz="2800" dirty="0">
                <a:latin typeface="微軟正黑體"/>
                <a:ea typeface="微軟正黑體"/>
                <a:cs typeface="微軟正黑體"/>
              </a:rPr>
              <a:t>2:21-22</a:t>
            </a:r>
            <a:r>
              <a:rPr lang="zh-TW" altLang="en-US" sz="2800" dirty="0">
                <a:latin typeface="微軟正黑體"/>
                <a:ea typeface="微軟正黑體"/>
                <a:cs typeface="微軟正黑體"/>
              </a:rPr>
              <a:t> </a:t>
            </a:r>
            <a:r>
              <a:rPr lang="en-US" sz="2800" dirty="0">
                <a:latin typeface="微軟正黑體"/>
                <a:ea typeface="微軟正黑體"/>
                <a:cs typeface="微軟正黑體"/>
              </a:rPr>
              <a:t>)</a:t>
            </a:r>
            <a:endParaRPr lang="en-US" altLang="zh-HK" sz="2800" dirty="0">
              <a:latin typeface="微軟正黑體"/>
              <a:ea typeface="微軟正黑體"/>
              <a:cs typeface="微軟正黑體"/>
            </a:endParaRPr>
          </a:p>
          <a:p>
            <a:pPr marL="1049338" indent="-514350">
              <a:buFont typeface="+mj-lt"/>
              <a:buAutoNum type="alphaLcPeriod"/>
            </a:pP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耶穌在十字架上氣絕身亡的同時，聖殿裡隔開至聖所及聖所的幔子由上至下撕裂開</a:t>
            </a:r>
            <a:r>
              <a:rPr lang="zh-TW" altLang="en-US" sz="2800" dirty="0">
                <a:latin typeface="微軟正黑體"/>
                <a:ea typeface="微軟正黑體"/>
                <a:cs typeface="微軟正黑體"/>
              </a:rPr>
              <a:t>。</a:t>
            </a:r>
            <a:r>
              <a:rPr lang="en-US" altLang="zh-HK" sz="2800" dirty="0">
                <a:latin typeface="微軟正黑體"/>
                <a:ea typeface="微軟正黑體"/>
                <a:cs typeface="微軟正黑體"/>
              </a:rPr>
              <a:t>(</a:t>
            </a:r>
            <a:r>
              <a:rPr lang="zh-TW" altLang="en-US" sz="2800" dirty="0">
                <a:latin typeface="微軟正黑體"/>
                <a:ea typeface="微軟正黑體"/>
                <a:cs typeface="微軟正黑體"/>
              </a:rPr>
              <a:t>可</a:t>
            </a:r>
            <a:r>
              <a:rPr lang="en-US" altLang="zh-TW" sz="2800" dirty="0">
                <a:latin typeface="微軟正黑體"/>
                <a:ea typeface="微軟正黑體"/>
                <a:cs typeface="微軟正黑體"/>
              </a:rPr>
              <a:t>15</a:t>
            </a:r>
            <a:r>
              <a:rPr lang="en-US" sz="2800" dirty="0">
                <a:latin typeface="微軟正黑體"/>
                <a:ea typeface="微軟正黑體"/>
                <a:cs typeface="微軟正黑體"/>
              </a:rPr>
              <a:t>:37</a:t>
            </a:r>
            <a:r>
              <a:rPr lang="zh-TW" altLang="en-US" sz="2800" dirty="0">
                <a:latin typeface="微軟正黑體"/>
                <a:ea typeface="微軟正黑體"/>
                <a:cs typeface="微軟正黑體"/>
              </a:rPr>
              <a:t> </a:t>
            </a:r>
            <a:r>
              <a:rPr lang="en-US" sz="2800" dirty="0">
                <a:latin typeface="微軟正黑體"/>
                <a:ea typeface="微軟正黑體"/>
                <a:cs typeface="微軟正黑體"/>
              </a:rPr>
              <a:t>)</a:t>
            </a:r>
            <a:endParaRPr lang="en-US" altLang="zh-HK" sz="2800" dirty="0">
              <a:latin typeface="微軟正黑體"/>
              <a:ea typeface="微軟正黑體"/>
              <a:cs typeface="微軟正黑體"/>
            </a:endParaRPr>
          </a:p>
          <a:p>
            <a:pPr marL="1049338" lvl="0" indent="-514350">
              <a:buFont typeface="+mj-lt"/>
              <a:buAutoNum type="alphaLcPeriod"/>
            </a:pPr>
            <a:r>
              <a:rPr lang="zh-HK" altLang="en-US" sz="2800" dirty="0">
                <a:latin typeface="微軟正黑體"/>
                <a:ea typeface="微軟正黑體"/>
                <a:cs typeface="微軟正黑體"/>
              </a:rPr>
              <a:t>耶穌開闢了一條又新又活的路，祂更作為大祭司治理上帝的家，就是教會</a:t>
            </a:r>
            <a:r>
              <a:rPr lang="zh-TW" altLang="en-US" sz="2800" dirty="0">
                <a:latin typeface="微軟正黑體"/>
                <a:ea typeface="微軟正黑體"/>
                <a:cs typeface="微軟正黑體"/>
              </a:rPr>
              <a:t>。</a:t>
            </a:r>
            <a:r>
              <a:rPr lang="en-US" altLang="zh-HK" sz="2800" dirty="0">
                <a:latin typeface="微軟正黑體"/>
                <a:ea typeface="微軟正黑體"/>
                <a:cs typeface="微軟正黑體"/>
              </a:rPr>
              <a:t>(</a:t>
            </a:r>
            <a:r>
              <a:rPr lang="zh-TW" altLang="en-US" sz="2800" dirty="0">
                <a:latin typeface="微軟正黑體"/>
                <a:ea typeface="微軟正黑體"/>
                <a:cs typeface="微軟正黑體"/>
              </a:rPr>
              <a:t>來</a:t>
            </a:r>
            <a:r>
              <a:rPr lang="en-US" sz="2800" dirty="0">
                <a:latin typeface="微軟正黑體"/>
                <a:ea typeface="微軟正黑體"/>
                <a:cs typeface="微軟正黑體"/>
              </a:rPr>
              <a:t>10:19-21)</a:t>
            </a:r>
            <a:endParaRPr lang="zh-TW" altLang="en-US" sz="2800" dirty="0">
              <a:latin typeface="微軟正黑體"/>
              <a:ea typeface="微軟正黑體"/>
              <a:cs typeface="微軟正黑體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43229" y="4281822"/>
            <a:ext cx="8836501" cy="2404196"/>
            <a:chOff x="143229" y="4596324"/>
            <a:chExt cx="8836501" cy="2404196"/>
          </a:xfrm>
        </p:grpSpPr>
        <p:sp>
          <p:nvSpPr>
            <p:cNvPr id="5" name="TextBox 4"/>
            <p:cNvSpPr txBox="1"/>
            <p:nvPr/>
          </p:nvSpPr>
          <p:spPr>
            <a:xfrm>
              <a:off x="143229" y="4936423"/>
              <a:ext cx="8832476" cy="707886"/>
            </a:xfrm>
            <a:prstGeom prst="rect">
              <a:avLst/>
            </a:prstGeom>
            <a:noFill/>
            <a:ln w="15875"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r>
                <a:rPr lang="en-US" altLang="zh-CHT" sz="2000" baseline="30000" dirty="0">
                  <a:solidFill>
                    <a:srgbClr val="3F8DE2"/>
                  </a:solidFill>
                  <a:latin typeface="微軟正黑體"/>
                  <a:ea typeface="微軟正黑體"/>
                  <a:cs typeface="微軟正黑體"/>
                </a:rPr>
                <a:t>21</a:t>
              </a:r>
              <a:r>
                <a:rPr lang="en-US" altLang="zh-CHT" sz="2000" dirty="0">
                  <a:solidFill>
                    <a:srgbClr val="900000"/>
                  </a:solidFill>
                  <a:latin typeface="微軟正黑體"/>
                  <a:ea typeface="微軟正黑體"/>
                  <a:cs typeface="微軟正黑體"/>
                </a:rPr>
                <a:t> </a:t>
              </a:r>
              <a:r>
                <a:rPr lang="zh-TW" altLang="en-US" sz="2000" dirty="0">
                  <a:solidFill>
                    <a:srgbClr val="900000"/>
                  </a:solidFill>
                  <a:latin typeface="微軟正黑體"/>
                  <a:ea typeface="微軟正黑體"/>
                  <a:cs typeface="微軟正黑體"/>
                </a:rPr>
                <a:t>但耶穌這話是以他的身體為殿。</a:t>
              </a:r>
              <a:r>
                <a:rPr lang="en-US" altLang="zh-TW" sz="2000" baseline="30000" dirty="0">
                  <a:solidFill>
                    <a:srgbClr val="3F8DE2"/>
                  </a:solidFill>
                  <a:latin typeface="微軟正黑體"/>
                  <a:ea typeface="微軟正黑體"/>
                  <a:cs typeface="微軟正黑體"/>
                </a:rPr>
                <a:t>22</a:t>
              </a:r>
              <a:r>
                <a:rPr lang="zh-TW" altLang="en-US" sz="2000" dirty="0">
                  <a:solidFill>
                    <a:srgbClr val="900000"/>
                  </a:solidFill>
                  <a:latin typeface="微軟正黑體"/>
                  <a:ea typeface="微軟正黑體"/>
                  <a:cs typeface="微軟正黑體"/>
                </a:rPr>
                <a:t>所以到他從死裏復活以後，門徒就想起他說過這話，便信了聖經和耶穌所說的</a:t>
              </a:r>
              <a:r>
                <a:rPr lang="zh-CHT" altLang="en-US" sz="2000" dirty="0">
                  <a:solidFill>
                    <a:srgbClr val="900000"/>
                  </a:solidFill>
                  <a:latin typeface="微軟正黑體"/>
                  <a:ea typeface="微軟正黑體"/>
                  <a:cs typeface="微軟正黑體"/>
                </a:rPr>
                <a:t>。</a:t>
              </a:r>
              <a:endParaRPr lang="en-US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3229" y="4596324"/>
              <a:ext cx="1237275" cy="36933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zh-TW" altLang="en-US" b="1" dirty="0">
                  <a:latin typeface="微軟正黑體"/>
                  <a:ea typeface="微軟正黑體"/>
                  <a:cs typeface="微軟正黑體"/>
                </a:rPr>
                <a:t>約</a:t>
              </a:r>
              <a:r>
                <a:rPr lang="en-US" altLang="zh-TW" b="1" dirty="0">
                  <a:latin typeface="微軟正黑體"/>
                  <a:ea typeface="微軟正黑體"/>
                  <a:cs typeface="微軟正黑體"/>
                </a:rPr>
                <a:t>2:21-22</a:t>
              </a:r>
              <a:endParaRPr lang="en-US" b="1" dirty="0">
                <a:latin typeface="微軟正黑體"/>
                <a:ea typeface="微軟正黑體"/>
                <a:cs typeface="微軟正黑體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3229" y="5641420"/>
              <a:ext cx="1371063" cy="36933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zh-TW" altLang="en-US" b="1" dirty="0">
                  <a:latin typeface="微軟正黑體"/>
                  <a:ea typeface="微軟正黑體"/>
                  <a:cs typeface="微軟正黑體"/>
                </a:rPr>
                <a:t>來</a:t>
              </a:r>
              <a:r>
                <a:rPr lang="en-US" altLang="zh-TW" b="1" dirty="0">
                  <a:latin typeface="微軟正黑體"/>
                  <a:ea typeface="微軟正黑體"/>
                  <a:cs typeface="微軟正黑體"/>
                </a:rPr>
                <a:t>10:19-21</a:t>
              </a:r>
              <a:endParaRPr lang="en-US" b="1" dirty="0">
                <a:latin typeface="微軟正黑體"/>
                <a:ea typeface="微軟正黑體"/>
                <a:cs typeface="微軟正黑體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7254" y="5984857"/>
              <a:ext cx="8832476" cy="1015663"/>
            </a:xfrm>
            <a:prstGeom prst="rect">
              <a:avLst/>
            </a:prstGeom>
            <a:noFill/>
            <a:ln w="15875"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r>
                <a:rPr lang="en-US" altLang="zh-CHT" sz="2000" baseline="30000" dirty="0">
                  <a:solidFill>
                    <a:srgbClr val="3F8DE2"/>
                  </a:solidFill>
                  <a:latin typeface="微軟正黑體"/>
                  <a:ea typeface="微軟正黑體"/>
                  <a:cs typeface="微軟正黑體"/>
                </a:rPr>
                <a:t>19</a:t>
              </a:r>
              <a:r>
                <a:rPr lang="zh-TW" altLang="en-US" sz="2000" dirty="0">
                  <a:solidFill>
                    <a:schemeClr val="accent6">
                      <a:lumMod val="75000"/>
                    </a:schemeClr>
                  </a:solidFill>
                  <a:latin typeface="微軟正黑體"/>
                  <a:ea typeface="微軟正黑體"/>
                  <a:cs typeface="微軟正黑體"/>
                </a:rPr>
                <a:t>弟兄們，我們既因耶穌的血得以坦然進入至聖所，</a:t>
              </a:r>
              <a:r>
                <a:rPr lang="en-US" altLang="zh-TW" sz="2000" baseline="30000" dirty="0">
                  <a:solidFill>
                    <a:srgbClr val="3F8DE2"/>
                  </a:solidFill>
                  <a:latin typeface="微軟正黑體"/>
                  <a:ea typeface="微軟正黑體"/>
                  <a:cs typeface="微軟正黑體"/>
                </a:rPr>
                <a:t>20</a:t>
              </a:r>
              <a:r>
                <a:rPr lang="en-US" sz="2000" dirty="0">
                  <a:solidFill>
                    <a:srgbClr val="900000"/>
                  </a:solidFill>
                  <a:latin typeface="微軟正黑體"/>
                  <a:ea typeface="微軟正黑體"/>
                  <a:cs typeface="微軟正黑體"/>
                </a:rPr>
                <a:t>是藉著他給我們開了一條又新又活的路，從幔子經過，這幔子就是他的身體。</a:t>
              </a:r>
              <a:r>
                <a:rPr lang="zh-TW" sz="2000" dirty="0">
                  <a:effectLst/>
                </a:rPr>
                <a:t> </a:t>
              </a:r>
              <a:r>
                <a:rPr lang="en-US" altLang="zh-TW" sz="2000" baseline="30000" dirty="0">
                  <a:solidFill>
                    <a:srgbClr val="3F8DE2"/>
                  </a:solidFill>
                  <a:latin typeface="微軟正黑體"/>
                  <a:ea typeface="微軟正黑體"/>
                  <a:cs typeface="微軟正黑體"/>
                </a:rPr>
                <a:t>21</a:t>
              </a:r>
              <a:r>
                <a:rPr lang="en-US" sz="2000" dirty="0">
                  <a:solidFill>
                    <a:srgbClr val="900000"/>
                  </a:solidFill>
                  <a:latin typeface="微軟正黑體"/>
                  <a:ea typeface="微軟正黑體"/>
                  <a:cs typeface="微軟正黑體"/>
                </a:rPr>
                <a:t>又有一位大祭司治理上帝的家</a:t>
              </a:r>
              <a:r>
                <a:rPr lang="zh-TW" sz="2000" dirty="0">
                  <a:solidFill>
                    <a:srgbClr val="900000"/>
                  </a:solidFill>
                  <a:effectLst/>
                  <a:latin typeface="微軟正黑體"/>
                  <a:ea typeface="微軟正黑體"/>
                  <a:cs typeface="微軟正黑體"/>
                </a:rPr>
                <a:t> </a:t>
              </a:r>
              <a:r>
                <a:rPr lang="en-US" sz="2000" dirty="0">
                  <a:solidFill>
                    <a:srgbClr val="900000"/>
                  </a:solidFill>
                  <a:latin typeface="微軟正黑體"/>
                  <a:ea typeface="微軟正黑體"/>
                  <a:cs typeface="微軟正黑體"/>
                </a:rPr>
                <a:t>。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53168" y="121050"/>
            <a:ext cx="110799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>
                <a:latin typeface="微軟正黑體"/>
                <a:ea typeface="微軟正黑體"/>
                <a:cs typeface="微軟正黑體"/>
              </a:rPr>
              <a:t>進深理解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3356156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513621"/>
            <a:ext cx="6249345" cy="406952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zh-HK" altLang="en-US" sz="3000" dirty="0">
                <a:latin typeface="微軟正黑體"/>
                <a:ea typeface="微軟正黑體"/>
                <a:cs typeface="微軟正黑體"/>
              </a:rPr>
              <a:t>你們不可停止聚會。</a:t>
            </a:r>
            <a:r>
              <a:rPr lang="en-US" altLang="zh-HK" sz="3000" dirty="0">
                <a:latin typeface="微軟正黑體"/>
                <a:ea typeface="微軟正黑體"/>
                <a:cs typeface="微軟正黑體"/>
              </a:rPr>
              <a:t>(</a:t>
            </a:r>
            <a:r>
              <a:rPr lang="zh-HK" altLang="en-US" sz="3000" dirty="0">
                <a:latin typeface="微軟正黑體"/>
                <a:ea typeface="微軟正黑體"/>
                <a:cs typeface="微軟正黑體"/>
              </a:rPr>
              <a:t>來</a:t>
            </a:r>
            <a:r>
              <a:rPr lang="en-US" sz="3000" dirty="0">
                <a:latin typeface="微軟正黑體"/>
                <a:ea typeface="微軟正黑體"/>
                <a:cs typeface="微軟正黑體"/>
              </a:rPr>
              <a:t>10:25)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HK" altLang="en-US" sz="3000" dirty="0">
                <a:latin typeface="微軟正黑體"/>
                <a:ea typeface="微軟正黑體"/>
                <a:cs typeface="微軟正黑體"/>
              </a:rPr>
              <a:t>返教會，是上帝</a:t>
            </a:r>
            <a:r>
              <a:rPr lang="zh-TW" altLang="en-US" sz="3000" dirty="0">
                <a:latin typeface="微軟正黑體"/>
                <a:ea typeface="微軟正黑體"/>
                <a:cs typeface="微軟正黑體"/>
              </a:rPr>
              <a:t>召</a:t>
            </a:r>
            <a:r>
              <a:rPr lang="zh-HK" altLang="en-US" sz="3000" dirty="0">
                <a:latin typeface="微軟正黑體"/>
                <a:ea typeface="微軟正黑體"/>
                <a:cs typeface="微軟正黑體"/>
              </a:rPr>
              <a:t>聚祂的兒女們來到上帝的家，向祂禱告。上帝已應允了你。</a:t>
            </a:r>
            <a:r>
              <a:rPr lang="en-US" altLang="zh-HK" sz="3000" dirty="0">
                <a:latin typeface="微軟正黑體"/>
                <a:ea typeface="微軟正黑體"/>
                <a:cs typeface="微軟正黑體"/>
              </a:rPr>
              <a:t>(</a:t>
            </a:r>
            <a:r>
              <a:rPr lang="zh-HK" altLang="en-US" sz="3000" dirty="0">
                <a:latin typeface="微軟正黑體"/>
                <a:ea typeface="微軟正黑體"/>
                <a:cs typeface="微軟正黑體"/>
              </a:rPr>
              <a:t>來</a:t>
            </a:r>
            <a:r>
              <a:rPr lang="en-US" sz="3000" dirty="0">
                <a:latin typeface="微軟正黑體"/>
                <a:ea typeface="微軟正黑體"/>
                <a:cs typeface="微軟正黑體"/>
              </a:rPr>
              <a:t>4:16</a:t>
            </a:r>
            <a:r>
              <a:rPr lang="en-US" altLang="zh-TW" sz="3000" dirty="0">
                <a:latin typeface="微軟正黑體"/>
                <a:ea typeface="微軟正黑體"/>
                <a:cs typeface="微軟正黑體"/>
              </a:rPr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HK" altLang="en-US" sz="3000" dirty="0">
                <a:latin typeface="微軟正黑體"/>
                <a:ea typeface="微軟正黑體"/>
                <a:cs typeface="微軟正黑體"/>
              </a:rPr>
              <a:t>網上崇拜／網上聚會屬「新常態」，非「真」 常態。</a:t>
            </a:r>
            <a:br>
              <a:rPr lang="en-US" altLang="zh-HK" sz="3000" dirty="0">
                <a:latin typeface="微軟正黑體"/>
                <a:ea typeface="微軟正黑體"/>
                <a:cs typeface="微軟正黑體"/>
              </a:rPr>
            </a:br>
            <a:r>
              <a:rPr lang="zh-HK" altLang="en-US" sz="3000" dirty="0">
                <a:latin typeface="微軟正黑體"/>
                <a:ea typeface="微軟正黑體"/>
                <a:cs typeface="微軟正黑體"/>
              </a:rPr>
              <a:t>例：無牆教</a:t>
            </a:r>
            <a:r>
              <a:rPr lang="zh-TW" altLang="en-US" sz="3000" dirty="0">
                <a:latin typeface="微軟正黑體"/>
                <a:ea typeface="微軟正黑體"/>
                <a:cs typeface="微軟正黑體"/>
              </a:rPr>
              <a:t>會 </a:t>
            </a:r>
            <a:endParaRPr lang="zh-TW" altLang="en-US" sz="3000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229" y="4936423"/>
            <a:ext cx="8832476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zh-TW" altLang="en-US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所以，我們只管坦然無懼地來到施恩的寶座前，為要得憐恤，蒙恩惠，作隨時的幫助</a:t>
            </a:r>
            <a:r>
              <a:rPr lang="zh-CHT" altLang="en-US" sz="2000" dirty="0">
                <a:solidFill>
                  <a:srgbClr val="900000"/>
                </a:solidFill>
                <a:latin typeface="微軟正黑體"/>
                <a:ea typeface="微軟正黑體"/>
                <a:cs typeface="微軟正黑體"/>
              </a:rPr>
              <a:t>。</a:t>
            </a:r>
            <a:endParaRPr lang="en-US" sz="2000" dirty="0">
              <a:solidFill>
                <a:srgbClr val="900000"/>
              </a:solidFill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3229" y="4596324"/>
            <a:ext cx="87006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>
                <a:latin typeface="微軟正黑體"/>
                <a:ea typeface="微軟正黑體"/>
                <a:cs typeface="微軟正黑體"/>
              </a:rPr>
              <a:t>來</a:t>
            </a:r>
            <a:r>
              <a:rPr lang="en-US" altLang="zh-TW" b="1" dirty="0">
                <a:latin typeface="微軟正黑體"/>
                <a:ea typeface="微軟正黑體"/>
                <a:cs typeface="微軟正黑體"/>
              </a:rPr>
              <a:t>4:16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3168" y="121050"/>
            <a:ext cx="133882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>
                <a:latin typeface="微軟正黑體"/>
                <a:ea typeface="微軟正黑體"/>
                <a:cs typeface="微軟正黑體"/>
              </a:rPr>
              <a:t>靈訓／應用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6013487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147</TotalTime>
  <Words>984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微軟正黑體</vt:lpstr>
      <vt:lpstr>News Gothic MT</vt:lpstr>
      <vt:lpstr>Wingdings 2</vt:lpstr>
      <vt:lpstr>Breeze</vt:lpstr>
      <vt:lpstr>返教會，所為何事？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 Elsie</dc:creator>
  <cp:lastModifiedBy>Maggie Chu</cp:lastModifiedBy>
  <cp:revision>17</cp:revision>
  <dcterms:created xsi:type="dcterms:W3CDTF">2022-01-11T10:10:59Z</dcterms:created>
  <dcterms:modified xsi:type="dcterms:W3CDTF">2022-01-12T01:00:24Z</dcterms:modified>
</cp:coreProperties>
</file>