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27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92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75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1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7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84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61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9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60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2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683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1D0F-F0BF-447F-AEA1-EF741972B58D}" type="datetimeFigureOut">
              <a:rPr lang="en-AU" smtClean="0"/>
              <a:t>13/02/2022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53F11-21D4-49DD-A70D-CCF0503FC6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5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36" y="252494"/>
            <a:ext cx="446449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榮耀福音使者的表現</a:t>
            </a:r>
            <a:endParaRPr lang="en-AU" sz="3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/>
            <a:r>
              <a:rPr lang="en-AU" sz="1500" b="1" dirty="0">
                <a:latin typeface="DFKai-SB" panose="03000509000000000000" pitchFamily="65" charset="-120"/>
                <a:ea typeface="DFKai-SB" panose="03000509000000000000" pitchFamily="65" charset="-120"/>
              </a:rPr>
              <a:t> </a:t>
            </a: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承擔受託使命</a:t>
            </a:r>
            <a:endParaRPr lang="en-AU" sz="35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只討神的喜悅</a:t>
            </a:r>
            <a:endParaRPr lang="en-AU" sz="35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不用諂媚的話</a:t>
            </a:r>
            <a:endParaRPr lang="en-AU" sz="35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沒有暗藏貪念</a:t>
            </a:r>
            <a:endParaRPr lang="en-AU" sz="35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只求神得榮耀</a:t>
            </a:r>
            <a:endParaRPr lang="en-AU" sz="3500" b="1" dirty="0">
              <a:solidFill>
                <a:schemeClr val="accent2">
                  <a:lumMod val="7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 descr="传福音图库矢量图片、免版税传福音插图|Depositphotos 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950965"/>
            <a:ext cx="439248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39589" y="224623"/>
            <a:ext cx="54726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福音使者父母心 </a:t>
            </a:r>
            <a:r>
              <a:rPr lang="en-AU" altLang="zh-TW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(vv.7-11)</a:t>
            </a:r>
            <a:endParaRPr lang="en-A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存心温柔，餵養羣羊</a:t>
            </a:r>
            <a:endParaRPr lang="en-AU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真摯愛心，償福音債</a:t>
            </a:r>
            <a:endParaRPr lang="en-AU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辛勞作工，免人受累</a:t>
            </a:r>
            <a:endParaRPr lang="en-AU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聖潔公義，美好見証</a:t>
            </a:r>
            <a:endParaRPr lang="en-AU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lvl="0"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勸勉囑咐，循循善誘</a:t>
            </a:r>
            <a:endParaRPr lang="en-AU" sz="3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534" y="3964900"/>
            <a:ext cx="5472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信徒回應榮耀神 </a:t>
            </a:r>
            <a:r>
              <a:rPr lang="en-AU" altLang="zh-TW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(vv.12-16)</a:t>
            </a:r>
          </a:p>
          <a:p>
            <a:pPr algn="ctr"/>
            <a:endParaRPr lang="en-AU" altLang="zh-TW" sz="1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行事要對得起神</a:t>
            </a:r>
            <a:endParaRPr lang="en-AU" altLang="zh-TW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全心領受神的道</a:t>
            </a:r>
            <a:endParaRPr lang="en-AU" altLang="zh-TW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為主受苦榮耀神</a:t>
            </a:r>
            <a:endParaRPr lang="en-AU" altLang="zh-TW" sz="35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76" y="191461"/>
            <a:ext cx="11511247" cy="6475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77" y="191461"/>
            <a:ext cx="88569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保羅要自己做到是「無可指摘」，也勸勉信徒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要「無可指摘，誠實無偽，在這彎曲悖謬的世代</a:t>
            </a:r>
            <a:endParaRPr lang="en-AU" altLang="zh-TW" sz="31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pPr algn="just">
              <a:spcAft>
                <a:spcPts val="0"/>
              </a:spcAft>
            </a:pP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作神無瑕疵的兒女。」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(</a:t>
            </a:r>
            <a:r>
              <a:rPr lang="zh-TW" altLang="en-US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腓</a:t>
            </a:r>
            <a:r>
              <a:rPr lang="en-AU" sz="31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2:15)</a:t>
            </a:r>
            <a:endParaRPr lang="en-AU" sz="31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3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n of man&quot; or &quot;Son of God&quot;: Two Crucial Names for Christ We Keep  Misunderstanding | LDS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54" y="2750151"/>
            <a:ext cx="4238972" cy="28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352" y="188640"/>
            <a:ext cx="604867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勸勉囑咐，循循善誘</a:t>
            </a:r>
            <a:endParaRPr lang="en-AU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b="1" dirty="0"/>
              <a:t> </a:t>
            </a:r>
            <a:endParaRPr lang="en-AU" dirty="0"/>
          </a:p>
          <a:p>
            <a:pPr algn="just"/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v.11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「你們也曉得我們怎樣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勸勉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你們，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安慰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你們，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囑咐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你們各人，好像父親待自己的兒女一樣，」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「勸勉」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含有勸戒和勉勵的意思；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「安慰」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含有鼓舞和撫慰的意思；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「囑咐」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含有叮嚀勸告的意思。</a:t>
            </a:r>
            <a:endParaRPr lang="en-AU" sz="3200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5520134"/>
            <a:ext cx="1165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「好像父親待自己的兒女一樣」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包含著苦口婆心，循循善誘的意思。</a:t>
            </a:r>
            <a:endParaRPr lang="en-AU" sz="3200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2385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n of man&quot; or &quot;Son of God&quot;: Two Crucial Names for Christ We Keep  Misunderstanding | LDS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04664"/>
            <a:ext cx="388067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336" y="188640"/>
            <a:ext cx="1051316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保羅在帖撒羅尼迦信徒當中，就是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好像一位滿有慈愛的父親，用聖經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真理去勸勉教導眾人，在困難中，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用從神所應許的盼望去安慰眾人。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「囑咐」的原文也包括「作見證」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的意思。保羅就是以身作則的，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樹立了一位滿有恩典和憐恤的慈父形象。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103:13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「父親怎樣憐恤他的兒女，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      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耶和華也怎樣憐恤敬畏祂的人！」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但願我們都是敬畏 神的人，以至我們可以更真實領受到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神的慈愛，教導，安慰和祂一切的恩惠。</a:t>
            </a:r>
            <a:endParaRPr lang="en-A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239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live lives worthy of god Image by Etb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live lives worthy of god Image by Etb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312738"/>
            <a:ext cx="3791148" cy="2844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718" y="160337"/>
            <a:ext cx="111248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行事要對得起神</a:t>
            </a:r>
            <a:endParaRPr lang="en-AU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v.12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「要叫你們</a:t>
            </a:r>
            <a:r>
              <a:rPr lang="zh-TW" altLang="en-US" sz="3200" b="1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行事對得起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</a:t>
            </a:r>
            <a:r>
              <a:rPr lang="zh-TW" altLang="en-US" sz="3200" b="1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召</a:t>
            </a:r>
            <a:endParaRPr lang="en-AU" altLang="zh-TW" sz="3200" b="1" u="sng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你們進祂國、得祂榮耀的神。」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2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「行事」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是指各人的整個生活方式。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「對得起」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是「配得上」的意思。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「召」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是神對我們的「呼召」，也包括了「邀請、選召」的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意思。「召」的時態是「現在式」，神選召我們作基督徒，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並不只是在接受基督福音的那一刻，而這個「呼召、選召」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現時仍是存在，現時仍在進行中。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整句的意思是很清楚的，每一個被神選召作為基督徒，他們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的整個生活方式，是要時常配得上  神榮耀國度子民的身份。 </a:t>
            </a:r>
            <a:endParaRPr lang="en-A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622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Holy Bible - Who Is Right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3105"/>
          <a:stretch/>
        </p:blipFill>
        <p:spPr bwMode="auto">
          <a:xfrm>
            <a:off x="6170579" y="1208868"/>
            <a:ext cx="3960440" cy="26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60" y="188640"/>
            <a:ext cx="92170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全心領受神的道</a:t>
            </a:r>
            <a:endParaRPr lang="en-AU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v.13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「為此，我們也不住的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感謝神，因你們聽見我們所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傳神的道就領受了；不以為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是人的道，乃以為是神的道。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這道實在是神的，並且運行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在你們信主的人心中。」</a:t>
            </a:r>
            <a:endParaRPr lang="en-AU" sz="34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3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保羅强調他所傳的道，是神的道，不是人的道。</a:t>
            </a:r>
            <a:endParaRPr lang="en-AU" sz="33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788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" y="404664"/>
            <a:ext cx="112244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全心領受神的道</a:t>
            </a:r>
            <a:endParaRPr lang="en-A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v.13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因你們聽見我們所傳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神的道就</a:t>
            </a:r>
            <a:r>
              <a:rPr lang="zh-TW" altLang="en-US" sz="34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領受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了；</a:t>
            </a:r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「領受」是含有用「信心接受」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的意思。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希伯來書作者告訴我們，對一些人而言，他們所聽見的道是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與他們無益，因為他們沒有信心與所聽見的道調和</a:t>
            </a:r>
            <a:r>
              <a:rPr lang="en-A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A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4:2)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。接受了神的道之後，還有要讓神的真理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「運行在你們信主的人心中」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這樣才能把 </a:t>
            </a:r>
            <a:r>
              <a:rPr lang="en-A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“head knowledge”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轉化為 </a:t>
            </a:r>
            <a:r>
              <a:rPr lang="en-A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“heart application”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才是個真正聽道又行道的基督徒。</a:t>
            </a:r>
            <a:endParaRPr lang="en-A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15</a:t>
            </a:r>
          </a:p>
        </p:txBody>
      </p:sp>
      <p:pic>
        <p:nvPicPr>
          <p:cNvPr id="5" name="Picture 2" descr="The Holy Bible - Who Is Right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r="3105"/>
          <a:stretch/>
        </p:blipFill>
        <p:spPr bwMode="auto">
          <a:xfrm>
            <a:off x="6240016" y="620688"/>
            <a:ext cx="3960440" cy="26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yers for Strength and Guidanc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8518"/>
          <a:stretch/>
        </p:blipFill>
        <p:spPr bwMode="auto">
          <a:xfrm>
            <a:off x="6456040" y="332656"/>
            <a:ext cx="4176465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9336" y="274023"/>
            <a:ext cx="11593288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為主受苦榮耀神</a:t>
            </a:r>
            <a:endParaRPr lang="en-AU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v.14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「弟兄們，你們曾效法猶太中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在基督耶穌裡神的各教會；因為你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們也受了本地人的苦害，像他們受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了猶太人的苦害一樣。」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彼得清楚的告訴我們，「為主受苦」是與「榮耀神」有關。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彼前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4:14, 16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「你們若為基督的名受辱罵，便是有福的；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因為神榮耀的靈常住在你們身上。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若為作基督徒受苦，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卻不要羞恥，倒要因這名歸榮耀給神。」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為主受苦是一個可以激發基督徒更愛主、信仰更堅定的好見證。</a:t>
            </a:r>
            <a:endParaRPr lang="en-A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104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5303" y="245675"/>
            <a:ext cx="673414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「為主受苦是信徒的深度信仰嗎？」</a:t>
            </a:r>
            <a:endParaRPr lang="en-AU" altLang="zh-TW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腓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1:29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「你們蒙恩，不但得以信服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基督，並要為祂受苦。」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5" y="2333685"/>
            <a:ext cx="110833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首先是「蒙恩」，即</a:t>
            </a:r>
            <a:r>
              <a:rPr lang="zh-CN" altLang="en-US" sz="3200" b="1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初信時期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蒙恩得救是初信的光景，</a:t>
            </a:r>
            <a:r>
              <a:rPr lang="en-A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蒙主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寶血潔淨，成為一個新人，走出黑暗，進入光明，獲得拯救，是一個重生的嬰兒；為餵食靈奶的階段。</a:t>
            </a:r>
            <a:endParaRPr lang="en-A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2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這個在靈裏的新生嬰兒，在日服靈奶中不斷地成長，便進入</a:t>
            </a:r>
            <a:r>
              <a:rPr lang="zh-CN" altLang="en-US" sz="3200" b="1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信仰的中階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；由信靠主並順服主而走上了信仰的</a:t>
            </a:r>
            <a:r>
              <a:rPr lang="zh-CN" altLang="en-US" sz="3200" b="1" u="sng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第二階段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。但這個階段的信仰並非易事；是要付出一些犧牲，才可以達成。這裏所說的順服，只是理性的信服。</a:t>
            </a:r>
            <a:r>
              <a:rPr lang="en-A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17</a:t>
            </a:r>
          </a:p>
        </p:txBody>
      </p:sp>
      <p:pic>
        <p:nvPicPr>
          <p:cNvPr id="2050" name="Picture 2" descr="The Privilege of Suffering for Christ - Philippians 1:29 - A Clay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30840"/>
            <a:ext cx="3718115" cy="31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01" y="332656"/>
            <a:ext cx="1094521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這樣，信徒大都會停在中程信仰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生活中過一輩子，是信心維穩與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淡定的「正常」信仰，因信仰也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是可以理性接受的。但要再向前進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，便舉步維艱了。</a:t>
            </a:r>
            <a:endParaRPr lang="en-A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作者</a:t>
            </a:r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以約拿為例，神命令要他去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尼尼微宣教，他便連忙往他施逃跑了。若僅是不合你的意願，但並不損及你的利益，人在合理的情況下，也可以「順服」；但如果嚴重到危害到你切身的權益，是你認為「不合理」的情況下之任務，要你去完成，你還能接受嗎？</a:t>
            </a:r>
            <a:endParaRPr lang="en-A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18</a:t>
            </a:r>
          </a:p>
        </p:txBody>
      </p:sp>
      <p:pic>
        <p:nvPicPr>
          <p:cNvPr id="8" name="Picture 2" descr="The Privilege of Suffering for Christ - Philippians 1:29 - A Clay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30840"/>
            <a:ext cx="3718115" cy="31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1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94846"/>
            <a:ext cx="1116124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作者再舉出神要亞伯拉罕獻以撒為</a:t>
            </a:r>
            <a:endParaRPr lang="en-AU" altLang="zh-TW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燔祭的例子。這個命令完全不能以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人的理性來接受，也明顯違反人性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與人道，更不符合神對亞伯拉罕的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承諾。亞伯拉罕應可找出一個理由，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不服神的命令，或全力抗辯，求神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改變旨意，但亞伯拉罕卻一話不說，</a:t>
            </a:r>
            <a:endParaRPr lang="en-AU" altLang="zh-CN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立刻執行。他的信心早已超出了人信心的極限；他放棄抗爭，放棄了人的情感與理性，他對神的順服已超出了人性的極限，攀上了信心的最高峰，達到了保羅所說的，要「為主受苦」的新境界。</a:t>
            </a:r>
            <a:endParaRPr lang="en-A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sz="3300" b="1" spc="75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「為主受苦」</a:t>
            </a:r>
            <a:r>
              <a:rPr lang="zh-CN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就是信仰的第三個境界，也就是最高的境界。</a:t>
            </a:r>
            <a:endParaRPr lang="en-AU" sz="33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19</a:t>
            </a:r>
          </a:p>
        </p:txBody>
      </p:sp>
      <p:pic>
        <p:nvPicPr>
          <p:cNvPr id="7" name="Picture 2" descr="The Privilege of Suffering for Christ - Philippians 1:29 - A Clay J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30840"/>
            <a:ext cx="3718115" cy="31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n't Confuse Your Two Fathers (Father's Day video and notes) – e-Roy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051855"/>
            <a:ext cx="3495456" cy="3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194082"/>
            <a:ext cx="712879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存心温柔，餵養羣羊</a:t>
            </a:r>
            <a:endParaRPr lang="en-AU" sz="3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b="1" dirty="0"/>
              <a:t> </a:t>
            </a:r>
            <a:endParaRPr lang="en-AU" dirty="0"/>
          </a:p>
          <a:p>
            <a:r>
              <a:rPr lang="en-AU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v.7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「只在你們中間存心溫柔，如同母親乳養自己的孩子。」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b="1" dirty="0"/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和合本：「存心温柔」 </a:t>
            </a:r>
            <a:r>
              <a:rPr lang="en-AU" sz="34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ἤπ</a:t>
            </a:r>
            <a:r>
              <a:rPr lang="en-AU" sz="3400" dirty="0" err="1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ιοι</a:t>
            </a:r>
            <a:r>
              <a:rPr lang="en-AU" sz="34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sz="3400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AU" sz="3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ēpioi</a:t>
            </a:r>
            <a:r>
              <a:rPr lang="en-AU" sz="3400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endParaRPr lang="en-AU" altLang="zh-TW" sz="34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環聖版</a:t>
            </a:r>
            <a:r>
              <a:rPr lang="en-AU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「在你們當中</a:t>
            </a:r>
            <a:r>
              <a:rPr lang="zh-TW" altLang="en-US" sz="3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成了孩童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TW" sz="34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en-AU" sz="3400" dirty="0" err="1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νή</a:t>
            </a:r>
            <a:r>
              <a:rPr lang="en-AU" sz="34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πιοι </a:t>
            </a:r>
            <a:r>
              <a:rPr lang="en-AU" sz="3400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(nepioi) </a:t>
            </a:r>
            <a:endParaRPr lang="en-AU" altLang="zh-CN" sz="34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分别在一個希臘字母 </a:t>
            </a:r>
            <a:r>
              <a:rPr lang="en-AU" sz="34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“ν” (</a:t>
            </a:r>
            <a:r>
              <a:rPr lang="en-AU" sz="3400" i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en-AU" sz="3400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970" y="4846121"/>
            <a:ext cx="11647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「溫柔」；下文的「母親」是最能夠表達「温柔」的意思。</a:t>
            </a:r>
            <a:endParaRPr lang="en-AU" altLang="zh-TW" sz="3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「嬰兒」；配合下文的「母親」，保羅是用「母親乳養自己的孩子」來表達他是怎樣餵養帖撒羅尼迦初信的信徒。</a:t>
            </a:r>
            <a:endParaRPr lang="en-AU" sz="3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27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360" y="2044975"/>
            <a:ext cx="698477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「存心温柔」，是表明保羅傳福音和教導的心態。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他提醒年輕的提摩太說：</a:t>
            </a:r>
            <a:endParaRPr lang="en-AU" altLang="zh-TW" sz="33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然而主的僕人不可爭競，只要</a:t>
            </a:r>
            <a:r>
              <a:rPr lang="zh-CN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溫溫和和</a:t>
            </a:r>
            <a:r>
              <a:rPr lang="zh-CN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的待眾人，善於教導，存心忍耐，用</a:t>
            </a:r>
            <a:r>
              <a:rPr lang="zh-CN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溫柔</a:t>
            </a:r>
            <a:r>
              <a:rPr lang="zh-CN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勸戒那抵擋的人；或者神給他們悔改的心，可以明白真道。」</a:t>
            </a:r>
            <a:endParaRPr lang="en-AU" altLang="zh-CN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提後</a:t>
            </a:r>
            <a:r>
              <a:rPr lang="en-AU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2:24-25)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</a:t>
            </a:r>
          </a:p>
        </p:txBody>
      </p:sp>
      <p:pic>
        <p:nvPicPr>
          <p:cNvPr id="5" name="Picture 2" descr="Don't Confuse Your Two Fathers (Father's Day video and notes) – e-Roy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99" y="2935335"/>
            <a:ext cx="3495456" cy="3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962" y="188640"/>
            <a:ext cx="9505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大部分的聖經譯本 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和合本，新漢語，</a:t>
            </a:r>
            <a:r>
              <a:rPr lang="en-US" altLang="zh-TW" sz="3300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NIV, ESV, KJV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都翻譯為「溫柔」</a:t>
            </a:r>
            <a:r>
              <a:rPr lang="en-US" altLang="zh-TW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(gentle) </a:t>
            </a:r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，所以</a:t>
            </a:r>
            <a:endParaRPr lang="en-AU" altLang="zh-TW" sz="33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「存心溫柔」是比較配合整段的意思。</a:t>
            </a:r>
            <a:endParaRPr lang="en-AU" sz="33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sh Green Grass With Dew Drops And Daisy Stock Photo - Download Image Now 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32657"/>
            <a:ext cx="420832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5840" y="377733"/>
            <a:ext cx="51425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人的心好像是花朵； 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它對輕輕落下的露水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保持開放，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但卻不能接受傍沱暴下</a:t>
            </a:r>
            <a:endParaRPr lang="en-AU" altLang="zh-TW" sz="34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的雨水。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3429000"/>
            <a:ext cx="109452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300" b="1" dirty="0">
                <a:solidFill>
                  <a:srgbClr val="0000FF"/>
                </a:solidFill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保羅十分明白要用「存心溫柔」去「餵養羣羊」這個道理的重要。而「溫柔」的程度，就要好像一位母親，怎樣用溫柔和忍耐去「餵養」她的幼兒。</a:t>
            </a:r>
            <a:endParaRPr lang="en-AU" sz="33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5297167"/>
            <a:ext cx="10945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</a:rPr>
              <a:t>保羅「存心溫柔，餵養羣羊」這樣去作福音使者的心態，正是我們每個傳道人很好的提醒。</a:t>
            </a:r>
            <a:endParaRPr lang="en-AU" sz="3300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5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download Gods Love Wallpaper Christian Wallpapers and Backgrounds  [1052x768] for your Desktop, Mobile &amp; Tablet | Explore 46+ Rnjo The Cross  Wallpaper | Jesus On The Cross Wallpaper, Cross Screensavers Wallpaper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36" y="476672"/>
            <a:ext cx="3600400" cy="2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33137"/>
            <a:ext cx="111612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真摯愛心，償福音債</a:t>
            </a:r>
            <a:endParaRPr lang="en-AU" sz="3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0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v.8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「我們既是這樣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愛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你們，不但願意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將神的福音給你們，連自己的性命也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願意給你們，因你們是我們所疼愛的。」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「愛」是表示「熱切喜愛，熱切渴望」。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AU" altLang="zh-TW" sz="15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保羅對帖撒羅尼迦人，是充滿著一棵「熱切」傳福音的情懷，甚至不怕受到逼害，性命受到威脅的情況下，也要把福音傳給他們。這是由於保羅對傳福音的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那份使命感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。他知道神已將傳福音的使命，託付給他</a:t>
            </a:r>
            <a:r>
              <a:rPr lang="en-AU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(2:4)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，所以他必須盡力的去完成任務。當保羅看見帖撒羅尼迦人受到當時異教和拜偶像風氣所影響，便激發他要更加的熱切，拼命地去償還這「福音的債」。</a:t>
            </a:r>
            <a:endParaRPr lang="en-A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2151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38" y="211290"/>
            <a:ext cx="110172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「因你們是我們所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疼愛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的」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 </a:t>
            </a:r>
            <a:r>
              <a:rPr lang="en-A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22:36-39</a:t>
            </a:r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en-US" altLang="zh-TW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夫子，律法上的誡命，</a:t>
            </a:r>
            <a:endParaRPr lang="en-AU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那一條是最大的呢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﹖』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耶穌對他說：</a:t>
            </a:r>
            <a:endParaRPr lang="en-AU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你要盡心、盡性、盡意愛主你的神。</a:t>
            </a:r>
            <a:endParaRPr lang="en-AU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這是誡命中的第一，且是最大的。其次</a:t>
            </a:r>
            <a:endParaRPr lang="en-AU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也相倣，就是要愛人如己。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AU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CN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真正愛神的人，也應會愛别人如愛自己。保羅因著「疼愛」</a:t>
            </a:r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帖撒羅尼迦人，因而不顧性命安危，也要把福音傳給他們。</a:t>
            </a:r>
            <a:endParaRPr lang="en-AU" altLang="zh-TW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rgbClr val="FF0066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「愛神」，「愛人」，「傳福音」有著連接的關係。</a:t>
            </a:r>
            <a:endParaRPr lang="en-AU" altLang="zh-TW" sz="3200" b="1" dirty="0">
              <a:solidFill>
                <a:srgbClr val="0000FF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990033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「傳福音」是「愛神」與「愛人」在實際行動上的表現。</a:t>
            </a:r>
            <a:endParaRPr lang="en-AU" sz="3200" b="1" dirty="0">
              <a:solidFill>
                <a:srgbClr val="990033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</a:t>
            </a:r>
          </a:p>
        </p:txBody>
      </p:sp>
      <p:pic>
        <p:nvPicPr>
          <p:cNvPr id="5" name="Picture 2" descr="Free download Gods Love Wallpaper Christian Wallpapers and Backgrounds  [1052x768] for your Desktop, Mobile &amp; Tablet | Explore 46+ Rnjo The Cross  Wallpaper | Jesus On The Cross Wallpaper, Cross Screensavers Wallpaper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800571"/>
            <a:ext cx="3600400" cy="26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46575"/>
            <a:ext cx="3336538" cy="318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04" y="332656"/>
            <a:ext cx="1031369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辛勞作工，免人受累</a:t>
            </a:r>
            <a:endParaRPr lang="en-AU" sz="3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0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  <a:endParaRPr lang="en-AU" sz="15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v.9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「弟兄們，你們記念我們的辛苦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勞碌，晝夜作工，傳神的福音給你們，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免得叫你們一人受累。」</a:t>
            </a:r>
            <a:endParaRPr lang="en-AU" sz="3200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保羅要辛苦勞碌，晝夜作工，一方面是</a:t>
            </a:r>
            <a:endParaRPr lang="en-AU" altLang="zh-TW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印証上文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「也沒有藏著貪心」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(2:5b) 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AU" altLang="zh-TW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另一方面是教導帖撒羅尼迦信徒，要效法他辛勞工作的榜樣；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你們自己原知道應當怎樣效法我們。因為我們在你們中間，未嘗不按規矩而行，也未嘗白吃人的飯，倒是辛苦勞碌，晝夜作工，免得叫你們一人受累。」</a:t>
            </a:r>
            <a:endParaRPr lang="en-AU" altLang="zh-CN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帖後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3:7-8)</a:t>
            </a:r>
            <a:r>
              <a:rPr lang="en-AU" sz="32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097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rd work' as Ideology – Dr. Matt Donogh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132856"/>
            <a:ext cx="42916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344" y="179248"/>
            <a:ext cx="619268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有時我們會感覺在教會中的事奉工作，使人覺得很疲累，甚至有應付不來的情況出現；這時我們更要記得保羅自己的見証：</a:t>
            </a:r>
            <a:endParaRPr lang="en-AU" altLang="zh-TW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「然而，我今日成了何等人，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是蒙神的恩才成的，並且祂所賜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我的恩不是徒然的。我比眾使徒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格外勞苦；這原不是我，乃是神</a:t>
            </a:r>
            <a:endParaRPr lang="en-AU" altLang="zh-TW" sz="32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的恩與我同在。」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A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15:10)</a:t>
            </a:r>
            <a:r>
              <a:rPr lang="en-AU" sz="32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endParaRPr lang="en-AU" altLang="zh-TW" sz="15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要緊記，愈是為神勞苦，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         就能更領畧神的恩典。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406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ly and Blameless – Reasoned Cases for Ch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4"/>
          <a:stretch/>
        </p:blipFill>
        <p:spPr bwMode="auto">
          <a:xfrm>
            <a:off x="191344" y="188639"/>
            <a:ext cx="5256584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672" y="1124744"/>
            <a:ext cx="216024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</a:t>
            </a:r>
            <a:endParaRPr lang="en-AU" altLang="zh-TW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公義</a:t>
            </a:r>
            <a:endParaRPr lang="en-AU" altLang="zh-TW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無可指摘</a:t>
            </a:r>
            <a:endParaRPr lang="en-A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1944" y="191298"/>
            <a:ext cx="53285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聖潔公義，美好見証</a:t>
            </a:r>
            <a:endParaRPr lang="en-AU" sz="3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r>
              <a:rPr lang="en-AU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v.10 </a:t>
            </a:r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「我們向你們信主</a:t>
            </a:r>
            <a:endParaRPr lang="en-AU" altLang="zh-TW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的人，是何等聖潔、</a:t>
            </a:r>
            <a:endParaRPr lang="en-AU" altLang="zh-TW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公義、無可指摘，有你們</a:t>
            </a:r>
            <a:endParaRPr lang="en-AU" altLang="zh-TW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作見證，也有神作見證。」</a:t>
            </a:r>
            <a:r>
              <a:rPr lang="en-AU" sz="3300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859" y="3452904"/>
            <a:ext cx="113599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「我們向你們信主的人」；</a:t>
            </a:r>
            <a:r>
              <a:rPr lang="zh-TW" altLang="en-US" sz="3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而是指日常的行事為人。</a:t>
            </a:r>
            <a:endParaRPr lang="en-AU" altLang="zh-TW" sz="3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AU" altLang="zh-TW" sz="10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「是何等聖潔、公義、無可指摘」；</a:t>
            </a:r>
            <a:endParaRPr lang="en-AU" altLang="zh-TW" sz="3300" b="1" dirty="0">
              <a:solidFill>
                <a:srgbClr val="7030A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「聖潔」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偏重指內心的純潔；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「公義」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偏重指外面正直、美好的行為，這是人所看得見的；</a:t>
            </a:r>
            <a:r>
              <a:rPr lang="zh-TW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「無可指摘」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偏重指無論對神或對人，沒有任何可以招致責難</a:t>
            </a:r>
            <a:endParaRPr lang="en-AU" altLang="zh-TW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AU" altLang="zh-TW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的地方。</a:t>
            </a:r>
            <a:endParaRPr lang="en-A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7717" y="6488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02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3206</Words>
  <Application>Microsoft Office PowerPoint</Application>
  <PresentationFormat>Widescreen</PresentationFormat>
  <Paragraphs>224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DFKai-SB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Law</dc:creator>
  <cp:lastModifiedBy>Maggie Chu</cp:lastModifiedBy>
  <cp:revision>51</cp:revision>
  <dcterms:created xsi:type="dcterms:W3CDTF">2020-08-28T08:51:24Z</dcterms:created>
  <dcterms:modified xsi:type="dcterms:W3CDTF">2022-02-13T00:05:43Z</dcterms:modified>
</cp:coreProperties>
</file>