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0033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117" d="100"/>
          <a:sy n="117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F1558-9D3E-4B68-93BA-0878299BCD45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0A195-621F-47FC-8075-CEF4C241E2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907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552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913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579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837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237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26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633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67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01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57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03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EDD21-14DD-4BD7-AA37-FD2B1C29D674}" type="datetimeFigureOut">
              <a:rPr lang="en-AU" smtClean="0"/>
              <a:t>11/03/2022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47274-2E47-413A-A4CA-D4B2072224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004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356" y="248427"/>
            <a:ext cx="105491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「新常態下的教會」</a:t>
            </a:r>
            <a:endParaRPr lang="en-AU" altLang="zh-TW" sz="3200" b="1" dirty="0" smtClean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是形容新冠疫情帶來教會的轉變；</a:t>
            </a:r>
            <a:endParaRPr lang="en-AU" altLang="zh-TW" sz="32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5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主日崇拜由以往的實體改為在</a:t>
            </a:r>
            <a:endParaRPr lang="en-AU" altLang="zh-TW" sz="32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互聯網上進行；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 </a:t>
            </a:r>
          </a:p>
          <a:p>
            <a:endParaRPr lang="en-AU" altLang="zh-TW" sz="5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參加實體聚會時戴口罩唱詩；</a:t>
            </a:r>
            <a:endParaRPr lang="en-AU" altLang="zh-TW" sz="32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5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其他聚會如查經班及小組等改</a:t>
            </a:r>
            <a:endParaRPr lang="en-AU" altLang="zh-TW" sz="32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在網上以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 zoom </a:t>
            </a:r>
            <a:r>
              <a:rPr lang="zh-TW" altLang="en-US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形式舉行等</a:t>
            </a:r>
            <a:endParaRPr lang="en-AU" altLang="zh-TW" sz="3200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5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這些「新常態」對教會的運作和信徒的教會生活，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然會帶來了很多的影響。</a:t>
            </a:r>
            <a:endParaRPr lang="en-AU" sz="3200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356" y="5080519"/>
            <a:ext cx="55446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帖撒羅尼迦前</a:t>
            </a:r>
            <a:r>
              <a:rPr lang="en-AU" sz="33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2:17-3:5 </a:t>
            </a:r>
            <a:r>
              <a:rPr lang="zh-TW" altLang="en-US" sz="3300" b="1" dirty="0">
                <a:solidFill>
                  <a:srgbClr val="0033CC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分段； </a:t>
            </a:r>
            <a:endParaRPr lang="en-AU" sz="3300" dirty="0">
              <a:solidFill>
                <a:srgbClr val="0033CC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3992" y="5080519"/>
            <a:ext cx="33843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屬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靈關係的羣</a:t>
            </a:r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altLang="zh-TW" sz="33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充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滿盼望的羣</a:t>
            </a:r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altLang="zh-TW" sz="33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同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舟共濟的羣</a:t>
            </a:r>
            <a:r>
              <a:rPr lang="zh-TW" altLang="en-US" sz="33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sz="33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08568" y="649694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04664"/>
            <a:ext cx="5013192" cy="33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7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116632"/>
            <a:ext cx="1022513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充滿盼望的羣體</a:t>
            </a:r>
            <a:endParaRPr lang="en-AU" sz="3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zh-TW" altLang="en-US" sz="3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再來得著冠冕</a:t>
            </a:r>
            <a:endParaRPr lang="en-AU" sz="3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200" dirty="0"/>
              <a:t> </a:t>
            </a:r>
          </a:p>
          <a:p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2:19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「我們的盼望和喜樂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並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所誇的冠冕是什麼呢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﹖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豈不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們主耶穌來的時候，你們在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祂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前站立得住嗎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﹖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sz="32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780" y="3733007"/>
            <a:ext cx="1105681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保羅所用的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「冠冕」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，並不是指鑲滿了寶石的皇冠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是指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而是競技優勝者所戴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的「桂冠」。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CN" sz="1200" b="1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主耶穌來的時候」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，「來」字原文就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 </a:t>
            </a:r>
            <a:r>
              <a:rPr lang="en-AU" sz="32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prousia</a:t>
            </a:r>
            <a:r>
              <a:rPr lang="en-A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…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把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「冠冕」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「主耶穌再來的時候」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放在一起，意思是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說在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主耶穌再來的時候，所得著的獎賞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10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88" y="499566"/>
            <a:ext cx="48577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344" y="548680"/>
            <a:ext cx="1077277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「你們在祂面前站立得住嗎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﹖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「站立得住」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在原文是沒有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AU" altLang="zh-TW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AU" altLang="zh-TW" sz="1500" b="1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修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版改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「當我們的主耶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穌再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來，我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站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在祂面前的時候，我們的盼望、喜樂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誇的冠冕是甚麼呢？不正是你們嗎？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5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羅的意思，不是在誇耀他在帖撒羅尼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迦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徒所作的工，或是所達到的成就，而是在讚賞他們在逆境中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「因信心所激發的行為，因愛心所付出的勞苦，因盼望所持守的堅忍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」 (1:3) 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，就是因為帖撒羅尼迦信徒在「信，愛，望」是一所成長的教會，而保羅因而得著了獎賞。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11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572716"/>
            <a:ext cx="3238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267491"/>
            <a:ext cx="104411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充滿盼望的羣體</a:t>
            </a:r>
            <a:endParaRPr lang="en-AU" sz="3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endParaRPr lang="en-AU" altLang="zh-TW" sz="1000" b="1" dirty="0" smtClean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3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盼</a:t>
            </a:r>
            <a:r>
              <a:rPr lang="zh-TW" altLang="en-US" sz="3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望中滿有喜樂</a:t>
            </a:r>
            <a:endParaRPr lang="en-AU" sz="3400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v.19 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「我們的盼望和喜樂」</a:t>
            </a:r>
            <a:r>
              <a:rPr lang="zh-TW" altLang="en-US" sz="32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羅似乎是著意把「盼望和喜樂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放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在一起。據當時的處境，保羅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正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受著撒但的攔阻，甚至性命也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受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威脅，以至不能到帖城探訪信徒。而當地的信徒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是受了猶太人的苦害，落在水深火熱的環境當中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時候「盼望和喜樂」就顯得更為重要。因為有與主永遠同在的盼望，就算是落在困難的境況當中，仍能以喜樂的心去迎接這些困難。</a:t>
            </a:r>
            <a:endParaRPr lang="en-AU" sz="32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12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548680"/>
            <a:ext cx="4556845" cy="29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00" y="274897"/>
            <a:ext cx="2016224" cy="3400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926" y="274897"/>
            <a:ext cx="111612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德國神學家潘霍華牧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師 </a:t>
            </a:r>
            <a:r>
              <a:rPr lang="en-AU" altLang="zh-TW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A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Dietrich Bonhoeffer) 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在第二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次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世界大戰即將結束時被關押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 </a:t>
            </a:r>
            <a:r>
              <a:rPr lang="en-A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Buchenwald 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的納粹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集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中營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1945 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 </a:t>
            </a:r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 </a:t>
            </a:r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日，他被轉移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 </a:t>
            </a:r>
            <a:r>
              <a:rPr lang="en-AU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Flossenbürg</a:t>
            </a:r>
            <a:endParaRPr lang="en-AU" sz="30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營中等候被處決。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日，復活節後的第一個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星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期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日，潘霍華牧師帶領其他的被監禁的人舉行祈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禱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聚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會，並從以賽亞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書 </a:t>
            </a:r>
            <a:r>
              <a:rPr lang="en-A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53:5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「因他受的鞭傷，我們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得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醫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治」分享了信息。聚會還未完結。兩名蓋世太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endParaRPr lang="en-AU" altLang="zh-TW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軍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官打斷了聚會，並命令潘霍華牧師隨他們一起離去。 他告別其他</a:t>
            </a:r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人說：「對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我來說，這就是終點，也是永生的開始。」 第二天早上他被處死。潘霍華牧師之能夠面對死亡時還這樣的鎮定，是因為他心中有神永遠同在的榮耀盼望。</a:t>
            </a:r>
            <a:endParaRPr lang="en-AU" sz="3200" b="1" dirty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452" y="5962775"/>
            <a:ext cx="11426187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「在盼望中要喜樂，在患難中要堅忍」</a:t>
            </a:r>
            <a:r>
              <a:rPr lang="en-AU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</a:t>
            </a:r>
            <a:r>
              <a:rPr lang="en-AU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2:12 </a:t>
            </a:r>
            <a:r>
              <a:rPr lang="zh-TW" altLang="en-US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環聖版</a:t>
            </a:r>
            <a:r>
              <a:rPr lang="en-AU" sz="33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AU" sz="3300" dirty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79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548680"/>
            <a:ext cx="1094521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同舟共濟的羣體</a:t>
            </a:r>
            <a:endParaRPr lang="en-AU" sz="3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zh-TW" altLang="en-US" sz="3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</a:t>
            </a:r>
            <a:r>
              <a:rPr lang="zh-TW" altLang="en-US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固鼓勵免摇動</a:t>
            </a:r>
            <a:endParaRPr lang="en-AU" sz="3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3:1-3a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「我們既不能再忍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就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願意獨自等在雅典，打發我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兄弟在基督福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音上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作神執事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摩太前去，堅固你們，並在你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信的道上勸慰你們，免得有人被諸般患難搖動。」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14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548680"/>
            <a:ext cx="46958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918" y="188640"/>
            <a:ext cx="1123324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羅打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發提摩太前去，有兩項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的任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務；</a:t>
            </a:r>
            <a:endParaRPr lang="en-AU" sz="3200" b="1" dirty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堅固你們」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；「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堅固」按原文是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指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在建築物上加建扶壁；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在新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約聖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經中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主要是借用其象徵意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義；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是包含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著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堅定、立定、確認、建立」等意思。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勸慰你們」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；「勸慰」原文是包含「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勸勉、鼓勵」等意思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endParaRPr lang="en-AU" altLang="zh-TW" sz="12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所信的道」原文並無「道」字，只是「信心」。和合本的翻譯，把「勸慰」用在「所信的道」，似乎有些有不通順，也不能表達原文的意思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。呂振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中的翻譯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「為着你們信心的益處、去使你們堅固，去鼓勵你們，」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就容易明白得多。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15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32656"/>
            <a:ext cx="4335785" cy="27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344" y="404664"/>
            <a:ext cx="105851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保羅差派提摩太前去帖撒羅尼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迦，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要的目的是要他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免得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有人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被諸般患難搖動」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CN" sz="1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「患難」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指帖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撒羅尼迦信徒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遭遇的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反對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和迫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害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CN" sz="1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搖動」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原文指動物搖擺尾巴，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用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來指「巴結」、「奉承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」、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「勾引」等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此</a:t>
            </a:r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處含有信徒被人誘惑遠離真道之意</a:t>
            </a:r>
            <a:r>
              <a:rPr lang="zh-CN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CN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信徒受到迫害時，內心苦惱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甚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至懷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疑神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的信實，以至信心被動搖。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16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42452"/>
            <a:ext cx="44481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064" y="380080"/>
            <a:ext cx="4574523" cy="3048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60" y="260648"/>
            <a:ext cx="110892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同舟共濟的羣體</a:t>
            </a:r>
            <a:endParaRPr lang="en-AU" sz="3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endParaRPr lang="en-AU" altLang="zh-TW" sz="15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3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患</a:t>
            </a:r>
            <a:r>
              <a:rPr lang="zh-TW" altLang="en-US" sz="3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難原是主命定</a:t>
            </a:r>
            <a:endParaRPr lang="en-AU" sz="3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TW" alt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3:3b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「因為你們自己知</a:t>
            </a:r>
            <a:r>
              <a:rPr lang="zh-TW" alt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道</a:t>
            </a:r>
            <a:endParaRPr lang="en-AU" altLang="zh-TW" sz="34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們受患難原是命定的。」</a:t>
            </a:r>
            <a:endParaRPr lang="en-AU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「命定」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的意思是「派定、預定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立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定、設立、安放、安置」等</a:t>
            </a:r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CN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CN" sz="15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什麼神要保羅，甚至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帖撒羅尼迦的信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徒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命定」受患難呢？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17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53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352" y="260648"/>
            <a:ext cx="1036915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剛毛松樹</a:t>
            </a:r>
            <a:r>
              <a:rPr lang="en-AU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AU" sz="3200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(Bristlecone pines) 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是世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界上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最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古老的樹木。 估計可以有長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達三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千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年的壽命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1957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年，科學家找到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一個名為 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“</a:t>
            </a:r>
            <a:r>
              <a:rPr lang="en-AU" sz="3200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Methuselah”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「瑪土撒拉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品種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。這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種古老的粗糙松樹已有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近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5,000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樹齡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！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0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剛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毛松樹生長在美國西部山區地方，離海拔有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10,000 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至 </a:t>
            </a:r>
            <a:r>
              <a:rPr lang="en-AU" sz="3200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11,000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英尺。 這些松樹是生長在地球上最惡劣的環境中，受盡從北極來的冷風所煎熬，在高山稀薄的空氣和極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少降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雨的地區中成長。他們在殘酷的環境中仍能倖存幾千年的原因之一，就是因為這些惡劣的環境使剛毛松樹產生了非凡的和持久的力量。</a:t>
            </a:r>
            <a:endParaRPr lang="en-AU" sz="3200" b="1" dirty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18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338038"/>
            <a:ext cx="45434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220" y="260648"/>
            <a:ext cx="820891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患難原是主命定</a:t>
            </a:r>
            <a:endParaRPr lang="en-AU" sz="3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3:3b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「因為你們自己知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道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們受患難原是命定的。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19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299356" y="2274598"/>
            <a:ext cx="11593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神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「命定」信徒遇到患難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並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不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是神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要苦待我們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，神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我們在患難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中歡呼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自豪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，因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為知道患難產生堅忍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忍產生經得起考驗的品格，品格產生盼望。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en-AU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 </a:t>
            </a:r>
            <a:r>
              <a:rPr lang="en-AU" sz="3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5:3-4 </a:t>
            </a:r>
            <a:r>
              <a:rPr lang="zh-TW" alt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環聖版</a:t>
            </a:r>
            <a:r>
              <a:rPr lang="en-AU" sz="30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260648"/>
            <a:ext cx="4334693" cy="2889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270" y="4519380"/>
            <a:ext cx="11737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賽 </a:t>
            </a:r>
            <a:r>
              <a:rPr lang="en-US" altLang="zh-TW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30:20-21 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主雖以艱難給你當餅，以困苦給你當水，你的教師卻不再隱藏；你眼必看見你的教師。你或向左或向右，你必聽見後邊有聲音說：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『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這是正路，要行在其間。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』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352" y="260648"/>
            <a:ext cx="728455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屬靈關係的羣</a:t>
            </a:r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 </a:t>
            </a:r>
            <a:r>
              <a:rPr lang="en-AU" altLang="zh-TW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面目離心卻不離</a:t>
            </a:r>
            <a:endParaRPr lang="en-AU" sz="3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  <a:endParaRPr lang="en-AU" sz="15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2:17 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弟兄們，我們暫時與你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離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別，是面目離別，心裡卻不離別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；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們極力的想法子，很願意見你們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。」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104" y="3645024"/>
            <a:ext cx="106268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「離别」這個字，原意包含著「父母與子女之間忽然分離」的意思，英文 </a:t>
            </a:r>
            <a:r>
              <a:rPr lang="en-A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“orphan” (</a:t>
            </a:r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孤兒</a:t>
            </a:r>
            <a:r>
              <a:rPr lang="en-A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也是從這個字希腊原文演變出來。呂振中譯本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「弟兄們，我們旣如喪失父母的孤兒和你們暫時地分離，面目分離，心卻不分離，越發竭力地想法子、很切願地要見你們的面。」</a:t>
            </a:r>
            <a:endParaRPr lang="en-AU" sz="32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8568" y="649694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404664"/>
            <a:ext cx="4651995" cy="27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60" y="332656"/>
            <a:ext cx="5976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結語：建立新常態教會</a:t>
            </a:r>
            <a:endParaRPr lang="en-AU" altLang="zh-TW" sz="3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教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會這個屬神羣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體是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5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屬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靈關係的羣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altLang="zh-TW" sz="5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充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滿盼望的羣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altLang="zh-TW" sz="32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AU" altLang="zh-TW" sz="500" b="1" dirty="0" smtClean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同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舟共濟的羣</a:t>
            </a:r>
            <a:r>
              <a:rPr lang="zh-TW" altLang="en-US" sz="3200" b="1" dirty="0" smtClean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體</a:t>
            </a:r>
            <a:endParaRPr lang="en-AU" sz="34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356" y="3573016"/>
            <a:ext cx="11125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在「後疫情」時代，教會要面對很多新常態下的挑戰，復興教會並非容易的事。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但只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要我們能像帖撒羅尼迦信徒一樣；</a:t>
            </a:r>
            <a:r>
              <a:rPr lang="zh-TW" altLang="en-US" sz="3200" b="1" dirty="0">
                <a:solidFill>
                  <a:srgbClr val="993366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更新我們對屬神羣體特質的認識，並要在逆境中因信心所激發的行為，加上愛心所付出的勞苦，又因盼望所持守的堅忍，並靠著神的恩典，彼此連合，同心使教會得著復興。</a:t>
            </a:r>
            <a:endParaRPr lang="en-AU" sz="3200" b="1" dirty="0">
              <a:solidFill>
                <a:srgbClr val="993366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400050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368" y="332656"/>
            <a:ext cx="10225136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保羅所表達的，不單是說出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他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人對帖撒羅尼迦教會的情感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指出了地上教會獨特之處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為教會本身不單是一個地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上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組織，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更是一個有從神而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屬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靈關係的羣體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羅形容教會是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「神的家，永生神的教會」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提前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3:15)</a:t>
            </a:r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每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個信徒，都是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「神家裏的人」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弗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2:19)</a:t>
            </a:r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以在教會中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們彼此稱為「弟兄姊妹」，也稱教會為我們「屬靈的家」，就是基於這個屬靈的關係。</a:t>
            </a:r>
            <a:endParaRPr lang="en-A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3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400050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352" y="332656"/>
            <a:ext cx="1000911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保羅所說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 「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面目離心卻不離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正應用在今天教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會的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情況中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過去超過兩年的時間，有大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部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份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的主日崇拜是「被迫」改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網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上進行，弟兄姊妹們也「被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迫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目離别」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我們要緊記的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，我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們有「神家裏的人」這屬靈關係，有神的愛把我們連繫在一起，我們只是暫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時「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面目離別，心裡卻不離別」。</a:t>
            </a:r>
            <a:endParaRPr lang="en-A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400050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59" y="260648"/>
            <a:ext cx="7090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屬靈關係的羣體 </a:t>
            </a:r>
            <a:r>
              <a:rPr lang="en-US" altLang="zh-TW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3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</a:t>
            </a:r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常態屬靈爭戰</a:t>
            </a:r>
            <a:endParaRPr lang="en-AU" sz="3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sz="15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2:18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所以我們有意到你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們那裡；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我保羅有一兩次要去，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只是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撒但阻擋了我們。」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2980498"/>
            <a:ext cx="1108923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保羅被迫離開帖撒羅尼迦之後，來到雅典；他在雅典的時候，十分希望能盡快返回帖城，可惜他的願望受到攔阻。保羅沒有直接說出他不能成行的原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因。</a:t>
            </a:r>
            <a:r>
              <a:rPr lang="en-AU" altLang="zh-TW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en-AU" altLang="zh-TW" sz="15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羅只承認一個事實；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「是撒但阻擋了我們」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。他的意思是指出他不能去探訪帖撒羅尼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迦教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會，是由於撒但在背後所做成的環境因素。</a:t>
            </a:r>
            <a:endParaRPr lang="en-A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5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04" y="260648"/>
            <a:ext cx="3932010" cy="26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6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30858" y="476672"/>
            <a:ext cx="113533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3:5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為此，我既不能再忍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就打發人去，要曉得你們的信心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如何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，恐怕那誘惑人的到底誘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惑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你們，叫我們的勞苦歸於徒然。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3400" b="1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保羅提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到撒但的另一個名稱；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「那誘惑人的」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羅所掛心的，是撒但對帖撒羅尼迦信徒的攻擊，誘惑他們離開所信的真道，以至保羅在帖城所作的福音事工，歸於徒然。</a:t>
            </a: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在這兩節的經文裡，保羅也提醒了我們，</a:t>
            </a:r>
            <a:r>
              <a:rPr lang="zh-TW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既然是有屬靈關係的羣體，就更要準備好，因為從撒但而來的屬靈爭戰，必會隨</a:t>
            </a:r>
            <a:r>
              <a:rPr lang="zh-TW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時臨</a:t>
            </a:r>
            <a:r>
              <a:rPr lang="zh-TW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到。</a:t>
            </a:r>
            <a:endParaRPr lang="en-A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04" y="260648"/>
            <a:ext cx="3932010" cy="26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60" y="476672"/>
            <a:ext cx="1029714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新冠病毒疫情所帶來，不但是</a:t>
            </a:r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與</a:t>
            </a:r>
            <a:endParaRPr lang="en-AU" altLang="zh-TW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病</a:t>
            </a: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毒傳染的有關問題；在信徒</a:t>
            </a:r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</a:t>
            </a:r>
            <a:endParaRPr lang="en-AU" altLang="zh-TW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言</a:t>
            </a: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，也包括了屬靈争戰的問題</a:t>
            </a:r>
            <a:r>
              <a:rPr lang="zh-TW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彼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得說：「務要謹守，儆醒。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因為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們的仇敵魔鬼，如同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吼叫的獅子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遍地遊行，尋找可吞吃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的人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彼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5:8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en-AU" sz="3200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AU" sz="3200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</a:t>
            </a:r>
            <a:r>
              <a:rPr lang="zh-TW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但是會利用這個疫情的機會，向我們發動一場屬靈的爭戰，使我們與神和與弟兄姊妹們的關係更加疏離。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7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548680"/>
            <a:ext cx="49149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332656"/>
            <a:ext cx="3673958" cy="2628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02" y="452674"/>
            <a:ext cx="111595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疫情中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的「新常態」是保持「社交距離」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是我們要小心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，勿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因為要保持人與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人的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距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離，就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因此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不願意與主內弟兄姊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妹們保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持接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觸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的機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AU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“Out </a:t>
            </a:r>
            <a:r>
              <a:rPr lang="en-A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of </a:t>
            </a:r>
            <a:r>
              <a:rPr lang="en-AU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sight</a:t>
            </a:r>
            <a:r>
              <a:rPr lang="en-A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AU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out </a:t>
            </a:r>
            <a:r>
              <a:rPr lang="en-A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of mind” 。</a:t>
            </a:r>
            <a:endParaRPr lang="en-AU" sz="3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撒但會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利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用「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社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交距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離」這「新常態」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慢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慢地把我們與弟兄姊妹們的關係拉得更開更遠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前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任聖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公會大主教  </a:t>
            </a:r>
            <a:r>
              <a:rPr lang="en-AU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Glenn </a:t>
            </a:r>
            <a:r>
              <a:rPr lang="en-AU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Davies 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曾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說過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神與我們是沒有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『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社交距離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』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這回事」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小心，切勿把「社交距離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」用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在與主內肢體的屬靈關係上，甚至與神也保持「社交距離」，不願意與神建立更親密的屬靈關係。</a:t>
            </a:r>
            <a:endParaRPr lang="en-A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8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324" y="191062"/>
            <a:ext cx="1145387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撒但可能會利用這網上崇拜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方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便和舒適感，慢慢地淡化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們回教會敬拜神的心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詩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人說：「人對我說：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『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們往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耶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和華的殿去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』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，我就歡喜。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詩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122:1)</a:t>
            </a:r>
            <a:r>
              <a:rPr lang="en-A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要知道網上崇拜聚會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方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便，是不能取替我們渴慕回到神的殿中一同敬拜神的心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altLang="zh-TW" sz="32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10:25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不可停止聚會，好像那些停止慣了的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人。」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原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文直譯是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「不放棄我們自己的聚會，如同有些人的習慣。</a:t>
            </a:r>
            <a:r>
              <a:rPr lang="zh-TW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altLang="zh-TW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撒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但會利用收看在網上聚會的方便習慣，叫我們放棄回教會参加實體聚會那份真誠和真實感。</a:t>
            </a:r>
            <a:endParaRPr lang="en-A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80138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9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60648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3464</Words>
  <Application>Microsoft Office PowerPoint</Application>
  <PresentationFormat>Widescreen</PresentationFormat>
  <Paragraphs>220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DFKai-SB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Frankie Law</dc:creator>
  <cp:lastModifiedBy>Frankie Law</cp:lastModifiedBy>
  <cp:revision>72</cp:revision>
  <dcterms:created xsi:type="dcterms:W3CDTF">2020-09-22T11:14:43Z</dcterms:created>
  <dcterms:modified xsi:type="dcterms:W3CDTF">2022-03-11T07:01:16Z</dcterms:modified>
</cp:coreProperties>
</file>