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6" r:id="rId9"/>
    <p:sldId id="266" r:id="rId10"/>
    <p:sldId id="267" r:id="rId11"/>
    <p:sldId id="268" r:id="rId12"/>
    <p:sldId id="270" r:id="rId13"/>
    <p:sldId id="277" r:id="rId14"/>
    <p:sldId id="271" r:id="rId15"/>
    <p:sldId id="278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AF279-7F35-4FE5-8B65-5C46D1FEB6DF}" type="datetimeFigureOut">
              <a:rPr lang="en-AU" smtClean="0"/>
              <a:t>25/03/2022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1E5C-49A4-42F8-B651-3D4B7D0A3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03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AD27-AD52-49FF-A375-45D5EA389118}" type="datetime1">
              <a:rPr lang="en-AU" smtClean="0"/>
              <a:t>25/03/2022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8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2D42-74A2-4D85-875B-DA9A3FC0D619}" type="datetime1">
              <a:rPr lang="en-AU" smtClean="0"/>
              <a:t>25/03/2022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5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F1B1-3A3C-40F0-858B-F0CF44678E3E}" type="datetime1">
              <a:rPr lang="en-AU" smtClean="0"/>
              <a:t>25/03/2022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1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45F-9F39-494B-A2B6-174DB7640385}" type="datetime1">
              <a:rPr lang="en-AU" smtClean="0"/>
              <a:t>25/03/2022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91B0FDD-1DE7-4933-BD7E-4593C20A7922}" type="datetime1">
              <a:rPr lang="en-AU" smtClean="0"/>
              <a:t>25/03/2022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16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4A07-798C-4B94-8D7C-3BD758022E5E}" type="datetime1">
              <a:rPr lang="en-AU" smtClean="0"/>
              <a:t>25/03/2022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44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D4AF-2A23-456E-98D5-F6D1E28D28F8}" type="datetime1">
              <a:rPr lang="en-AU" smtClean="0"/>
              <a:t>25/03/2022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4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F8FF-A3AF-44D0-8AF9-A8F4BD41DAD4}" type="datetime1">
              <a:rPr lang="en-AU" smtClean="0"/>
              <a:t>25/03/2022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5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E8B-C955-4F16-BF50-395892A108AB}" type="datetime1">
              <a:rPr lang="en-AU" smtClean="0"/>
              <a:t>25/03/2022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06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3A79-3FF5-4292-A84E-5097488E9698}" type="datetime1">
              <a:rPr lang="en-AU" smtClean="0"/>
              <a:t>25/03/2022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35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5E6-1181-4626-9BF1-B714FFC1194E}" type="datetime1">
              <a:rPr lang="en-AU" smtClean="0"/>
              <a:t>25/03/2022</a:t>
            </a:fld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76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51CC881-2B73-45BD-BE4C-A770210A90A5}" type="datetime1">
              <a:rPr lang="en-AU" smtClean="0"/>
              <a:t>25/03/2022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4DC3BAC-7884-415A-BA99-E119E9A2D9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687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creativecommons.org/licenses/by-nc-nd/3.0/" TargetMode="External" /><Relationship Id="rId5" Type="http://schemas.openxmlformats.org/officeDocument/2006/relationships/hyperlink" Target="https://www.flickr.com/photos/73549660@N00/2847992166/" TargetMode="External" /><Relationship Id="rId4" Type="http://schemas.openxmlformats.org/officeDocument/2006/relationships/image" Target="../media/image12.jp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visjuribus.it/truffa-online-e-pagamento-della-vittima-tramite-bonifico-luogo-e-tempo-del-reato/" TargetMode="Externa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reativecommons.org/licenses/by-nc/3.0/" TargetMode="Externa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ld-church-country-church-church-591690/" TargetMode="External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ED12-002D-45AA-939E-FDCE994B4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路演天國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D8DB2-0A14-4B29-BC01-A47FF5919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雪梨華人基督教會</a:t>
            </a:r>
            <a:endParaRPr lang="en-AU" altLang="zh-TW" dirty="0"/>
          </a:p>
          <a:p>
            <a:r>
              <a:rPr lang="en-AU" dirty="0"/>
              <a:t>2022</a:t>
            </a:r>
            <a:r>
              <a:rPr lang="zh-TW" altLang="en-US" dirty="0"/>
              <a:t>年</a:t>
            </a:r>
            <a:r>
              <a:rPr lang="en-AU" altLang="zh-TW" dirty="0"/>
              <a:t>3</a:t>
            </a:r>
            <a:r>
              <a:rPr lang="zh-TW" altLang="en-US" dirty="0"/>
              <a:t>月</a:t>
            </a:r>
            <a:r>
              <a:rPr lang="en-AU" altLang="zh-TW" dirty="0"/>
              <a:t>27</a:t>
            </a:r>
            <a:r>
              <a:rPr lang="zh-TW" altLang="en-US" dirty="0"/>
              <a:t>日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00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7969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2. </a:t>
            </a:r>
            <a:r>
              <a:rPr lang="zh-TW" altLang="en-US" sz="4000" dirty="0">
                <a:solidFill>
                  <a:srgbClr val="7030A0"/>
                </a:solidFill>
              </a:rPr>
              <a:t>甚麼是福音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2800" dirty="0"/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一至三世紀教會的見證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40AD – 1000 </a:t>
            </a:r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人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300AD</a:t>
            </a:r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 </a:t>
            </a:r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–</a:t>
            </a:r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 </a:t>
            </a:r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6,000,000</a:t>
            </a:r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人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年增長率 </a:t>
            </a:r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= 34%</a:t>
            </a: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每</a:t>
            </a:r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10</a:t>
            </a:r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年的增長率 </a:t>
            </a:r>
            <a:r>
              <a:rPr lang="en-AU" altLang="zh-TW" sz="2600" dirty="0">
                <a:solidFill>
                  <a:srgbClr val="121212"/>
                </a:solidFill>
                <a:latin typeface="ArialMT"/>
              </a:rPr>
              <a:t>= 40%</a:t>
            </a: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能具體見證天國國度臨在的事實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73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7969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3. </a:t>
            </a:r>
            <a:r>
              <a:rPr lang="zh-TW" altLang="en-US" sz="4000" dirty="0">
                <a:solidFill>
                  <a:srgbClr val="7030A0"/>
                </a:solidFill>
              </a:rPr>
              <a:t>路演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2800" dirty="0"/>
          </a:p>
          <a:p>
            <a:pPr lvl="1"/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路演</a:t>
            </a:r>
            <a:r>
              <a:rPr lang="en-AU" altLang="zh-TW" sz="2800" b="0" i="0" dirty="0">
                <a:solidFill>
                  <a:srgbClr val="121212"/>
                </a:solidFill>
                <a:effectLst/>
                <a:latin typeface="ArialMT"/>
              </a:rPr>
              <a:t>(road show)</a:t>
            </a: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教會成為天國國度臨在的路演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274320" lvl="1" indent="0">
              <a:buNone/>
            </a:pPr>
            <a:r>
              <a:rPr lang="zh-TW" altLang="en-US" sz="2600" b="0" i="0" dirty="0">
                <a:solidFill>
                  <a:srgbClr val="121212"/>
                </a:solidFill>
                <a:effectLst/>
                <a:latin typeface="ArialMT"/>
              </a:rPr>
              <a:t>「</a:t>
            </a:r>
            <a:r>
              <a:rPr lang="zh-TW" altLang="en-US" sz="2600" b="0" i="0" dirty="0">
                <a:effectLst/>
                <a:latin typeface="ArialMT"/>
              </a:rPr>
              <a:t>但聖靈降臨在你們身上</a:t>
            </a:r>
            <a:r>
              <a:rPr lang="zh-TW" altLang="en-US" sz="2600" b="0" i="0" dirty="0">
                <a:solidFill>
                  <a:srgbClr val="121212"/>
                </a:solidFill>
                <a:effectLst/>
                <a:latin typeface="ArialMT"/>
              </a:rPr>
              <a:t>，你們就必得着能力，</a:t>
            </a:r>
            <a:r>
              <a:rPr lang="zh-TW" altLang="en-US" sz="2600" b="0" i="0" dirty="0">
                <a:solidFill>
                  <a:srgbClr val="C00000"/>
                </a:solidFill>
                <a:effectLst/>
                <a:latin typeface="ArialMT"/>
              </a:rPr>
              <a:t>並要在</a:t>
            </a:r>
            <a:r>
              <a:rPr lang="zh-TW" altLang="en-US" sz="2600" b="0" i="0" u="sng" dirty="0">
                <a:solidFill>
                  <a:srgbClr val="C00000"/>
                </a:solidFill>
                <a:effectLst/>
                <a:latin typeface="ArialMT"/>
              </a:rPr>
              <a:t>耶路撒</a:t>
            </a:r>
            <a:endParaRPr lang="en-AU" altLang="zh-TW" sz="2600" b="0" i="0" u="sng" dirty="0">
              <a:solidFill>
                <a:srgbClr val="C00000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C00000"/>
                </a:solidFill>
                <a:latin typeface="ArialMT"/>
              </a:rPr>
              <a:t>   </a:t>
            </a:r>
            <a:r>
              <a:rPr lang="zh-TW" altLang="en-US" sz="2800" b="0" i="0" u="sng" dirty="0">
                <a:solidFill>
                  <a:srgbClr val="C00000"/>
                </a:solidFill>
                <a:effectLst/>
                <a:latin typeface="ArialMT"/>
              </a:rPr>
              <a:t>冷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、</a:t>
            </a:r>
            <a:r>
              <a:rPr lang="zh-TW" altLang="en-US" sz="2800" b="0" i="0" u="sng" dirty="0">
                <a:solidFill>
                  <a:srgbClr val="C00000"/>
                </a:solidFill>
                <a:effectLst/>
                <a:latin typeface="ArialMT"/>
              </a:rPr>
              <a:t>猶太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全地，和</a:t>
            </a:r>
            <a:r>
              <a:rPr lang="zh-TW" altLang="en-US" sz="2800" b="0" i="0" u="sng" dirty="0">
                <a:solidFill>
                  <a:srgbClr val="C00000"/>
                </a:solidFill>
                <a:effectLst/>
                <a:latin typeface="ArialMT"/>
              </a:rPr>
              <a:t>撒馬利亞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，直到地極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，</a:t>
            </a:r>
            <a:r>
              <a:rPr lang="zh-TW" altLang="en-US" sz="2800" b="0" i="0" dirty="0">
                <a:effectLst/>
                <a:latin typeface="ArialMT"/>
              </a:rPr>
              <a:t>作我的見證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。」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en-AU" altLang="zh-TW" sz="2800" b="0" i="0" dirty="0">
                <a:solidFill>
                  <a:srgbClr val="121212"/>
                </a:solidFill>
                <a:effectLst/>
                <a:latin typeface="ArialMT"/>
              </a:rPr>
              <a:t>(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一</a:t>
            </a:r>
            <a:r>
              <a:rPr lang="en-AU" altLang="zh-TW" sz="2800" b="0" i="0" dirty="0">
                <a:solidFill>
                  <a:srgbClr val="121212"/>
                </a:solidFill>
                <a:effectLst/>
                <a:latin typeface="ArialMT"/>
              </a:rPr>
              <a:t>8)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「去」和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「見證」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11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69569-5E47-4B78-A4AE-6F1B7C3C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59" y="220091"/>
            <a:ext cx="5182049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13" y="287953"/>
            <a:ext cx="10058400" cy="6167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3. </a:t>
            </a:r>
            <a:r>
              <a:rPr lang="zh-TW" altLang="en-US" sz="4300" dirty="0">
                <a:solidFill>
                  <a:srgbClr val="7030A0"/>
                </a:solidFill>
              </a:rPr>
              <a:t>路演</a:t>
            </a:r>
            <a:endParaRPr lang="en-AU" altLang="zh-TW" sz="43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4000" dirty="0">
              <a:solidFill>
                <a:srgbClr val="7030A0"/>
              </a:solidFill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「和」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(</a:t>
            </a:r>
            <a:r>
              <a:rPr lang="el-GR" altLang="zh-TW" sz="2800" dirty="0">
                <a:solidFill>
                  <a:srgbClr val="121212"/>
                </a:solidFill>
                <a:latin typeface="ArialMT"/>
              </a:rPr>
              <a:t>και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) = 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同時地在這四個地區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教會初建就已經在這些地區作見證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徒二：同方言的人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徒八：衣索比亞的太監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徒十：哥利流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結束：保羅到了羅馬</a:t>
            </a: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marL="548640" lvl="2" indent="0">
              <a:buNone/>
            </a:pP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highlight>
                  <a:srgbClr val="FFFF00"/>
                </a:highlight>
                <a:latin typeface="ArialMT"/>
              </a:rPr>
              <a:t>路演是關鍵</a:t>
            </a:r>
            <a:endParaRPr lang="en-AU" altLang="zh-TW" sz="2800" dirty="0">
              <a:solidFill>
                <a:srgbClr val="121212"/>
              </a:solidFill>
              <a:highlight>
                <a:srgbClr val="FFFF00"/>
              </a:highlight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918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15" y="336828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4000" dirty="0">
                <a:solidFill>
                  <a:srgbClr val="7030A0"/>
                </a:solidFill>
              </a:rPr>
              <a:t>3. </a:t>
            </a:r>
            <a:r>
              <a:rPr lang="zh-TW" altLang="en-US" sz="4000" dirty="0">
                <a:solidFill>
                  <a:srgbClr val="7030A0"/>
                </a:solidFill>
              </a:rPr>
              <a:t>路演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3200" dirty="0">
              <a:solidFill>
                <a:srgbClr val="7030A0"/>
              </a:solidFill>
            </a:endParaRPr>
          </a:p>
          <a:p>
            <a:r>
              <a:rPr lang="en-AU" altLang="zh-TW" sz="3200" dirty="0"/>
              <a:t>Costco </a:t>
            </a:r>
            <a:r>
              <a:rPr lang="zh-TW" altLang="en-US" sz="3200" dirty="0"/>
              <a:t>的經驗</a:t>
            </a:r>
            <a:endParaRPr lang="en-AU" altLang="zh-TW" sz="3200" dirty="0"/>
          </a:p>
          <a:p>
            <a:endParaRPr lang="en-AU" altLang="zh-TW" sz="3200" dirty="0"/>
          </a:p>
          <a:p>
            <a:endParaRPr lang="en-AU" altLang="zh-TW" sz="3200" dirty="0"/>
          </a:p>
          <a:p>
            <a:r>
              <a:rPr lang="zh-TW" altLang="en-US" sz="3200" dirty="0"/>
              <a:t>教會是「流動試食攤」</a:t>
            </a:r>
            <a:endParaRPr lang="en-AU" altLang="zh-TW" sz="3200" dirty="0"/>
          </a:p>
          <a:p>
            <a:endParaRPr lang="en-AU" altLang="zh-TW" sz="3200" dirty="0"/>
          </a:p>
          <a:p>
            <a:endParaRPr lang="en-AU" altLang="zh-TW" sz="3200" dirty="0"/>
          </a:p>
          <a:p>
            <a:r>
              <a:rPr lang="zh-TW" altLang="en-US" sz="3200" dirty="0"/>
              <a:t>教會要「去」</a:t>
            </a:r>
            <a:endParaRPr lang="en-AU" altLang="zh-TW" sz="3200" dirty="0"/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13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A36F3-1503-437D-A040-2DB3763D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609" y="302471"/>
            <a:ext cx="4572396" cy="4224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60A33-D313-4DBE-835F-D95CAF67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620">
            <a:off x="7985395" y="2230638"/>
            <a:ext cx="4206605" cy="3883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2455A6-068E-4CCD-B824-709226323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685999">
            <a:off x="5117256" y="3796654"/>
            <a:ext cx="2970996" cy="2228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5603CF-DE32-424B-A993-4EA1C75B5711}"/>
              </a:ext>
            </a:extLst>
          </p:cNvPr>
          <p:cNvSpPr txBox="1"/>
          <p:nvPr/>
        </p:nvSpPr>
        <p:spPr>
          <a:xfrm rot="20685999">
            <a:off x="5566512" y="5896013"/>
            <a:ext cx="39209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5" tooltip="https://www.flickr.com/photos/73549660@N00/2847992166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6" tooltip="https://creativecommons.org/licenses/by-nc-nd/3.0/"/>
              </a:rPr>
              <a:t>CC BY-NC-ND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73770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70516"/>
            <a:ext cx="10058400" cy="5734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4. </a:t>
            </a:r>
            <a:r>
              <a:rPr lang="zh-TW" altLang="en-US" sz="4000" dirty="0">
                <a:solidFill>
                  <a:srgbClr val="7030A0"/>
                </a:solidFill>
              </a:rPr>
              <a:t>教會路演聖靈的顛覆和管理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教會路演天國國度的實質影響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聖靈的顛覆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一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8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的「正言若反」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marL="274320" lvl="1" indent="0">
              <a:buNone/>
            </a:pP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但聖靈降臨在你們身上，你們就必得着能力，並要在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耶路撒冷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、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猶太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全地，和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撒馬利亞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，直到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地極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，作我的見證。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2"/>
            <a:endParaRPr lang="en-AU" altLang="zh-TW" sz="26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2"/>
            <a:r>
              <a:rPr lang="zh-TW" altLang="en-US" sz="2600" b="0" i="0" dirty="0">
                <a:solidFill>
                  <a:srgbClr val="121212"/>
                </a:solidFill>
                <a:effectLst/>
                <a:latin typeface="ArialMT"/>
              </a:rPr>
              <a:t>羅馬是邊陲</a:t>
            </a:r>
            <a:r>
              <a:rPr lang="zh-TW" altLang="en-US" sz="2600" dirty="0">
                <a:solidFill>
                  <a:srgbClr val="121212"/>
                </a:solidFill>
                <a:latin typeface="ArialMT"/>
              </a:rPr>
              <a:t>，耶路撒冷是中心</a:t>
            </a:r>
            <a:r>
              <a:rPr lang="zh-TW" altLang="en-US" sz="2600" b="0" i="0" dirty="0">
                <a:solidFill>
                  <a:srgbClr val="121212"/>
                </a:solidFill>
                <a:effectLst/>
                <a:latin typeface="ArialMT"/>
              </a:rPr>
              <a:t> </a:t>
            </a:r>
            <a:endParaRPr lang="en-AU" altLang="zh-TW" sz="26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600" b="0" i="0" dirty="0">
                <a:solidFill>
                  <a:srgbClr val="121212"/>
                </a:solidFill>
                <a:effectLst/>
                <a:latin typeface="ArialMT"/>
              </a:rPr>
              <a:t>真正的君王是耶穌</a:t>
            </a:r>
            <a:endParaRPr lang="en-AU" altLang="zh-TW" sz="26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548640" lvl="2" indent="0">
              <a:buNone/>
            </a:pPr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2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70516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4. </a:t>
            </a:r>
            <a:r>
              <a:rPr lang="zh-TW" altLang="en-US" sz="4000" dirty="0">
                <a:solidFill>
                  <a:srgbClr val="7030A0"/>
                </a:solidFill>
              </a:rPr>
              <a:t>教會路演聖靈的顛覆和管理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000" dirty="0">
                <a:latin typeface="ArialMT"/>
              </a:rPr>
              <a:t>坤輿萬國全圖顛覆了明代人的想像</a:t>
            </a:r>
            <a:endParaRPr lang="en-AU" altLang="zh-TW" sz="3000" dirty="0"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15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772BA-E1CC-400B-B3A9-7EE00153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65" y="2347912"/>
            <a:ext cx="9127552" cy="41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70516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4. </a:t>
            </a:r>
            <a:r>
              <a:rPr lang="zh-TW" altLang="en-US" sz="4000" dirty="0">
                <a:solidFill>
                  <a:srgbClr val="7030A0"/>
                </a:solidFill>
              </a:rPr>
              <a:t>教會路演聖靈的顛覆和管理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要生命被顛覆，才能接受使徒行傳這個說法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天國國度降臨（聖靈降臨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) 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顛覆了世界的標準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400" dirty="0">
                <a:solidFill>
                  <a:srgbClr val="121212"/>
                </a:solidFill>
                <a:latin typeface="ArialMT"/>
              </a:rPr>
              <a:t>徒十：打破猶太人與外邦人的區隔</a:t>
            </a:r>
            <a:endParaRPr lang="en-AU" altLang="zh-TW" sz="24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4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400" dirty="0">
                <a:solidFill>
                  <a:srgbClr val="121212"/>
                </a:solidFill>
                <a:latin typeface="ArialMT"/>
              </a:rPr>
              <a:t>徒二：跨越猶太人的</a:t>
            </a:r>
            <a:r>
              <a:rPr lang="en-AU" altLang="zh-TW" sz="2400" dirty="0">
                <a:solidFill>
                  <a:srgbClr val="121212"/>
                </a:solidFill>
                <a:latin typeface="ArialMT"/>
              </a:rPr>
              <a:t>communal meal</a:t>
            </a:r>
          </a:p>
          <a:p>
            <a:pPr lvl="2"/>
            <a:endParaRPr lang="en-AU" altLang="zh-TW" sz="24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400" dirty="0">
                <a:solidFill>
                  <a:srgbClr val="121212"/>
                </a:solidFill>
                <a:latin typeface="ArialMT"/>
              </a:rPr>
              <a:t>婦人成為教會領袖</a:t>
            </a:r>
            <a:endParaRPr lang="en-AU" altLang="zh-TW" sz="24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400" dirty="0">
              <a:solidFill>
                <a:srgbClr val="121212"/>
              </a:solidFill>
              <a:latin typeface="ArialMT"/>
            </a:endParaRPr>
          </a:p>
          <a:p>
            <a:pPr lvl="2"/>
            <a:r>
              <a:rPr lang="zh-TW" altLang="en-US" sz="2400" dirty="0">
                <a:solidFill>
                  <a:srgbClr val="121212"/>
                </a:solidFill>
                <a:latin typeface="ArialMT"/>
              </a:rPr>
              <a:t>外邦人成為神的子民</a:t>
            </a:r>
            <a:endParaRPr lang="en-AU" altLang="zh-TW" sz="24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039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70516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4. </a:t>
            </a:r>
            <a:r>
              <a:rPr lang="zh-TW" altLang="en-US" sz="4000" dirty="0">
                <a:solidFill>
                  <a:srgbClr val="7030A0"/>
                </a:solidFill>
              </a:rPr>
              <a:t>教會路演聖靈的顛覆和管理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聖靈充滿</a:t>
            </a:r>
            <a:r>
              <a:rPr lang="en-AU" altLang="zh-TW" sz="3200" dirty="0">
                <a:solidFill>
                  <a:srgbClr val="121212"/>
                </a:solidFill>
                <a:latin typeface="ArialMT"/>
              </a:rPr>
              <a:t> = </a:t>
            </a:r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被聖靈入侵和控制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徒二：像醉酒</a:t>
            </a:r>
            <a:r>
              <a:rPr lang="en-AU" altLang="zh-TW" sz="3200" dirty="0">
                <a:solidFill>
                  <a:srgbClr val="121212"/>
                </a:solidFill>
                <a:latin typeface="ArialMT"/>
              </a:rPr>
              <a:t>(</a:t>
            </a:r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被酒精控制</a:t>
            </a:r>
            <a:r>
              <a:rPr lang="en-AU" altLang="zh-TW" sz="3200" dirty="0">
                <a:solidFill>
                  <a:srgbClr val="121212"/>
                </a:solidFill>
                <a:latin typeface="ArialMT"/>
              </a:rPr>
              <a:t>)</a:t>
            </a:r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般被聖靈入侵和控制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教會路演聖靈的控制與管理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10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70516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7030A0"/>
                </a:solidFill>
              </a:rPr>
              <a:t>結論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管理志願團體不同於管理盈利公司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志願者認同目標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志願者不是顧客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4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70516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7030A0"/>
                </a:solidFill>
              </a:rPr>
              <a:t>結論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教會為天國國度而存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福音是天國國度的臨在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教會要去路演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marL="548640" lvl="2" indent="0">
              <a:buNone/>
            </a:pP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教會路演被聖靈顛覆與管理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marL="274320" lvl="1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2"/>
            <a:endParaRPr lang="en-AU" altLang="zh-TW" sz="26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32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43379"/>
            <a:ext cx="10058400" cy="5429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引言</a:t>
            </a:r>
            <a:endParaRPr lang="en-AU" altLang="zh-TW" sz="4000" dirty="0"/>
          </a:p>
          <a:p>
            <a:pPr marL="0" indent="0">
              <a:buNone/>
            </a:pPr>
            <a:endParaRPr lang="en-AU" altLang="zh-TW" sz="2800" dirty="0"/>
          </a:p>
          <a:p>
            <a:r>
              <a:rPr lang="zh-TW" altLang="en-US" sz="3200" dirty="0"/>
              <a:t>疫情的影響</a:t>
            </a:r>
            <a:endParaRPr lang="en-AU" altLang="zh-TW" sz="3200" dirty="0"/>
          </a:p>
          <a:p>
            <a:pPr lvl="1"/>
            <a:r>
              <a:rPr lang="zh-TW" altLang="en-US" sz="2800" dirty="0"/>
              <a:t>個人、群體、社會、國家、教會</a:t>
            </a:r>
            <a:endParaRPr lang="en-AU" altLang="zh-TW" sz="2800" dirty="0"/>
          </a:p>
          <a:p>
            <a:pPr lvl="1"/>
            <a:endParaRPr lang="en-AU" altLang="zh-TW" sz="2800" dirty="0"/>
          </a:p>
          <a:p>
            <a:pPr lvl="1"/>
            <a:r>
              <a:rPr lang="zh-TW" altLang="en-US" sz="2800" dirty="0"/>
              <a:t>以網購為例</a:t>
            </a:r>
            <a:endParaRPr lang="en-AU" altLang="zh-TW" sz="2800" dirty="0"/>
          </a:p>
          <a:p>
            <a:endParaRPr lang="en-AU" altLang="zh-TW" sz="2800" dirty="0"/>
          </a:p>
          <a:p>
            <a:endParaRPr lang="en-AU" altLang="zh-TW" sz="2800" dirty="0"/>
          </a:p>
          <a:p>
            <a:pPr marL="0" indent="0">
              <a:buNone/>
            </a:pPr>
            <a:endParaRPr lang="en-AU" altLang="zh-TW" sz="2600" dirty="0"/>
          </a:p>
          <a:p>
            <a:pPr lvl="1"/>
            <a:endParaRPr lang="en-A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2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3870C-9AD2-45B5-8F97-FDB01CE3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48167">
            <a:off x="6933137" y="2685424"/>
            <a:ext cx="4914484" cy="2756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038AC-197C-4836-889A-C3B71F9A1319}"/>
              </a:ext>
            </a:extLst>
          </p:cNvPr>
          <p:cNvSpPr txBox="1"/>
          <p:nvPr/>
        </p:nvSpPr>
        <p:spPr>
          <a:xfrm rot="20805673">
            <a:off x="7421732" y="5094644"/>
            <a:ext cx="65554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hlinkClick r:id="rId3" tooltip="http://www.salvisjuribus.it/truffa-online-e-pagamento-della-vittima-tramite-bonifico-luogo-e-tempo-del-reato/"/>
              </a:rPr>
              <a:t>This Photo</a:t>
            </a:r>
            <a:r>
              <a:rPr lang="en-AU" sz="900" dirty="0"/>
              <a:t> by Unknown Author is licensed under </a:t>
            </a:r>
            <a:r>
              <a:rPr lang="en-AU" sz="900" dirty="0">
                <a:hlinkClick r:id="rId4" tooltip="https://creativecommons.org/licenses/by-nc/3.0/"/>
              </a:rPr>
              <a:t>CC BY-NC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26681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438" y="366203"/>
            <a:ext cx="10058400" cy="61255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altLang="zh-TW" sz="2800" dirty="0"/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7030A0"/>
                </a:solidFill>
              </a:rPr>
              <a:t>同作天國的見證</a:t>
            </a:r>
            <a:endParaRPr lang="en-AU" altLang="zh-TW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AU" altLang="zh-TW" sz="4000" dirty="0"/>
          </a:p>
          <a:p>
            <a:pPr marL="0" indent="0" algn="ctr">
              <a:buNone/>
            </a:pP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27/3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路演天國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徒一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3-11)</a:t>
            </a:r>
          </a:p>
          <a:p>
            <a:pPr marL="0" indent="0" algn="ctr">
              <a:buNone/>
            </a:pP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24/4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看見了嗎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約九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24/5 – 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齊心努力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腓一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27-3)</a:t>
            </a:r>
          </a:p>
          <a:p>
            <a:pPr marL="0" indent="0" algn="ctr">
              <a:buNone/>
            </a:pP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24/5 – 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恩慈憐憫的上帝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拿四</a:t>
            </a:r>
            <a:r>
              <a:rPr lang="en-AU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en-AU" altLang="zh-TW" sz="4000" dirty="0"/>
          </a:p>
          <a:p>
            <a:pPr lvl="1"/>
            <a:endParaRPr lang="en-A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421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37351"/>
            <a:ext cx="10058400" cy="612559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3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他受害之後，用許多的憑據將自己活活地顯給使徒看，四十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天之久向他們顯現，講說神國的事。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4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耶穌和他們聚集的時候，囑咐他們說：「不要離開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耶路撒冷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，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要等候父所應許的，就是你們聽見我說過的。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5 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約翰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是用水施洗，但不多幾日，你們要受聖靈的洗。」</a:t>
            </a: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6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他們聚集的時候，問耶穌說：「主啊，你復興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以色列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國就在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這時候嗎？」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7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耶穌對他們說：「父憑着自己的權柄所定的時候、日期，不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是你們可以知道的。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8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但聖靈降臨在你們身上，你們就必得着能力，並要在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耶路撒</a:t>
            </a:r>
            <a:endParaRPr lang="en-AU" altLang="zh-TW" sz="2800" b="0" i="0" u="sng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冷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、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猶太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全地，和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撒馬利亞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，直到地極，作我的見證。」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AU" altLang="zh-TW" sz="2800" dirty="0"/>
          </a:p>
          <a:p>
            <a:pPr lvl="1"/>
            <a:endParaRPr lang="en-A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4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54097"/>
            <a:ext cx="10058400" cy="497149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9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說了這話，他們正看的時候，他就被取上升，有一朵雲彩把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他接去，便看不見他了。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10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當他往上去，他們定睛望天的時候，忽然有兩個人身穿白衣，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站在旁邊，說： 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US" altLang="zh-TW" sz="2800" b="0" i="0" dirty="0">
                <a:solidFill>
                  <a:srgbClr val="121212"/>
                </a:solidFill>
                <a:effectLst/>
                <a:latin typeface="ArialMT"/>
              </a:rPr>
              <a:t>11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「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加利利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人哪，你們為甚麼站着望天呢？這離開你們被接升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天的耶穌，你們見他怎樣往天上去，他還要怎樣來。」</a:t>
            </a:r>
          </a:p>
          <a:p>
            <a:pPr marL="0" indent="0">
              <a:buNone/>
            </a:pPr>
            <a:endParaRPr lang="en-AU" altLang="zh-TW" sz="2800" dirty="0"/>
          </a:p>
          <a:p>
            <a:pPr lvl="1"/>
            <a:endParaRPr lang="en-AU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84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7969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4000" dirty="0">
                <a:solidFill>
                  <a:srgbClr val="7030A0"/>
                </a:solidFill>
              </a:rPr>
              <a:t>1. </a:t>
            </a:r>
            <a:r>
              <a:rPr lang="zh-TW" altLang="en-US" sz="4000" dirty="0">
                <a:solidFill>
                  <a:srgbClr val="7030A0"/>
                </a:solidFill>
              </a:rPr>
              <a:t>教會為實現天國國度而存在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2800" dirty="0"/>
          </a:p>
          <a:p>
            <a:pPr lvl="1"/>
            <a:r>
              <a:rPr lang="zh-TW" altLang="en-US" sz="2800" dirty="0"/>
              <a:t>徒一</a:t>
            </a:r>
            <a:r>
              <a:rPr lang="en-AU" altLang="zh-TW" sz="2800" dirty="0"/>
              <a:t>3-8 </a:t>
            </a:r>
            <a:r>
              <a:rPr lang="zh-TW" altLang="en-US" sz="2800" dirty="0"/>
              <a:t>：教會誕生前的預告</a:t>
            </a:r>
            <a:endParaRPr lang="en-AU" altLang="zh-TW" sz="2800" dirty="0"/>
          </a:p>
          <a:p>
            <a:pPr lvl="1"/>
            <a:endParaRPr lang="en-AU" altLang="zh-TW" sz="2800" dirty="0"/>
          </a:p>
          <a:p>
            <a:pPr lvl="1"/>
            <a:r>
              <a:rPr lang="zh-TW" altLang="en-US" sz="2800" dirty="0"/>
              <a:t>定義教會的本質</a:t>
            </a:r>
            <a:endParaRPr lang="en-AU" altLang="zh-TW" sz="2800" dirty="0"/>
          </a:p>
          <a:p>
            <a:pPr lvl="1"/>
            <a:endParaRPr lang="en-AU" altLang="zh-TW" sz="2800" dirty="0"/>
          </a:p>
          <a:p>
            <a:pPr lvl="1"/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與天國度有關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>
              <a:buNone/>
            </a:pP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「他受害之後，用許多的憑據將自己活活地顯給使徒看，四十天之久向他們顯現，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講說神國的事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。耶穌和他們聚集的時候，囑咐他們說：「不要離開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耶路撒冷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，要等候父所應許的，就是你們聽見我說過的。</a:t>
            </a:r>
            <a:r>
              <a:rPr lang="zh-TW" altLang="en-US" sz="2800" b="0" i="0" u="sng" dirty="0">
                <a:solidFill>
                  <a:srgbClr val="121212"/>
                </a:solidFill>
                <a:effectLst/>
                <a:latin typeface="ArialMT"/>
              </a:rPr>
              <a:t>約翰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是用水施洗，但不多幾日，你們要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受聖靈的洗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。」</a:t>
            </a:r>
            <a:r>
              <a:rPr lang="en-AU" altLang="zh-TW" sz="2800" b="0" i="0" dirty="0">
                <a:solidFill>
                  <a:srgbClr val="121212"/>
                </a:solidFill>
                <a:effectLst/>
                <a:latin typeface="ArialMT"/>
              </a:rPr>
              <a:t>(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一</a:t>
            </a:r>
            <a:r>
              <a:rPr lang="en-AU" altLang="zh-TW" sz="2800" b="0" i="0" dirty="0">
                <a:solidFill>
                  <a:srgbClr val="121212"/>
                </a:solidFill>
                <a:effectLst/>
                <a:latin typeface="ArialMT"/>
              </a:rPr>
              <a:t>3-5)</a:t>
            </a:r>
          </a:p>
          <a:p>
            <a:pPr lvl="1"/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6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C88AD-D3B0-45FD-A102-97A8BBCB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53814">
            <a:off x="8158661" y="800284"/>
            <a:ext cx="3710867" cy="27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6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7969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1. </a:t>
            </a:r>
            <a:r>
              <a:rPr lang="zh-TW" altLang="en-US" sz="4000" dirty="0">
                <a:solidFill>
                  <a:srgbClr val="7030A0"/>
                </a:solidFill>
              </a:rPr>
              <a:t>教會為實現天國國度而存在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2800" dirty="0"/>
          </a:p>
          <a:p>
            <a:pPr lvl="1"/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與天國的國度有關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  「他們聚集的時候，問耶穌說：「主啊，你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復興</a:t>
            </a:r>
            <a:r>
              <a:rPr lang="zh-TW" altLang="en-US" sz="2800" b="0" i="0" u="sng" dirty="0">
                <a:solidFill>
                  <a:srgbClr val="C00000"/>
                </a:solidFill>
                <a:effectLst/>
                <a:latin typeface="ArialMT"/>
              </a:rPr>
              <a:t>以色列</a:t>
            </a:r>
            <a:r>
              <a:rPr lang="zh-TW" altLang="en-US" sz="2800" b="0" i="0" dirty="0">
                <a:solidFill>
                  <a:srgbClr val="C00000"/>
                </a:solidFill>
                <a:effectLst/>
                <a:latin typeface="ArialMT"/>
              </a:rPr>
              <a:t>國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就在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 algn="l">
              <a:buNone/>
            </a:pP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    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這時候嗎？」 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(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一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6)</a:t>
            </a:r>
          </a:p>
          <a:p>
            <a:pPr marL="0" indent="0" algn="l">
              <a:buNone/>
            </a:pP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徒二，珥二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28-29</a:t>
            </a: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教會要為天國國度作見證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教會是為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天國</a:t>
            </a:r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國度而存在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31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7969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1. </a:t>
            </a:r>
            <a:r>
              <a:rPr lang="zh-TW" altLang="en-US" sz="4000" dirty="0">
                <a:solidFill>
                  <a:srgbClr val="7030A0"/>
                </a:solidFill>
              </a:rPr>
              <a:t>教會為實現天國國度而存在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4000" dirty="0"/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航海需要座標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建立教會也需要座標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r>
              <a:rPr lang="zh-TW" altLang="en-US" sz="3200" dirty="0">
                <a:solidFill>
                  <a:srgbClr val="121212"/>
                </a:solidFill>
                <a:latin typeface="ArialMT"/>
              </a:rPr>
              <a:t>以天國國度為座標</a:t>
            </a:r>
            <a:endParaRPr lang="en-AU" altLang="zh-TW" sz="32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274320" lvl="1" indent="0">
              <a:buNone/>
            </a:pPr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8</a:t>
            </a:fld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683E66-A9C4-4CC9-9A30-85F08E8F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4083">
            <a:off x="8107380" y="584934"/>
            <a:ext cx="3505504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CB8DF9-D91C-41E7-ABBC-1EB05227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5417">
            <a:off x="6034326" y="2911517"/>
            <a:ext cx="2804403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9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405A6-E946-4348-A2E5-32BF6CFC7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27969"/>
            <a:ext cx="10058400" cy="573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zh-TW" sz="3200" dirty="0">
                <a:solidFill>
                  <a:srgbClr val="7030A0"/>
                </a:solidFill>
              </a:rPr>
              <a:t>2. </a:t>
            </a:r>
            <a:r>
              <a:rPr lang="zh-TW" altLang="en-US" sz="4000" dirty="0">
                <a:solidFill>
                  <a:srgbClr val="7030A0"/>
                </a:solidFill>
              </a:rPr>
              <a:t>甚麼是福音</a:t>
            </a:r>
            <a:endParaRPr lang="en-AU" altLang="zh-TW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altLang="zh-TW" sz="2800" dirty="0"/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「作我的見證」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=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見證耶穌及耶穌所引進的國度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r>
              <a:rPr lang="zh-TW" altLang="en-US" sz="2800" b="0" i="0" dirty="0">
                <a:solidFill>
                  <a:srgbClr val="121212"/>
                </a:solidFill>
                <a:effectLst/>
                <a:latin typeface="ArialMT"/>
              </a:rPr>
              <a:t>福音內涵豐富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，不能被簡化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教會見證天國的國度臨到人間</a:t>
            </a: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r>
              <a:rPr lang="en-AU" altLang="zh-TW" sz="2800" b="0" i="0" dirty="0">
                <a:solidFill>
                  <a:srgbClr val="121212"/>
                </a:solidFill>
                <a:effectLst/>
                <a:latin typeface="ArialMT"/>
              </a:rPr>
              <a:t>20</a:t>
            </a:r>
            <a:r>
              <a:rPr lang="en-AU" altLang="zh-TW" sz="2800" dirty="0">
                <a:solidFill>
                  <a:srgbClr val="121212"/>
                </a:solidFill>
                <a:latin typeface="ArialMT"/>
              </a:rPr>
              <a:t>10</a:t>
            </a:r>
            <a:r>
              <a:rPr lang="zh-TW" altLang="en-US" sz="2800" dirty="0">
                <a:solidFill>
                  <a:srgbClr val="121212"/>
                </a:solidFill>
                <a:latin typeface="ArialMT"/>
              </a:rPr>
              <a:t>年開普敦承諾</a:t>
            </a:r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marL="0" indent="0">
              <a:buNone/>
            </a:pPr>
            <a:endParaRPr lang="en-AU" altLang="zh-TW" sz="2800" dirty="0">
              <a:solidFill>
                <a:srgbClr val="121212"/>
              </a:solidFill>
              <a:latin typeface="ArialMT"/>
            </a:endParaRPr>
          </a:p>
          <a:p>
            <a:pPr lvl="1"/>
            <a:endParaRPr lang="en-AU" altLang="zh-TW" sz="2800" b="0" i="0" dirty="0">
              <a:solidFill>
                <a:srgbClr val="121212"/>
              </a:solidFill>
              <a:effectLst/>
              <a:latin typeface="ArialMT"/>
            </a:endParaRPr>
          </a:p>
          <a:p>
            <a:pPr lvl="1"/>
            <a:endParaRPr lang="en-AU" altLang="zh-TW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19DC-4730-4E2E-A8C4-3D597FDF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C3BAC-7884-415A-BA99-E119E9A2D96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922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261</TotalTime>
  <Words>1073</Words>
  <Application>Microsoft Office PowerPoint</Application>
  <PresentationFormat>Widescreen</PresentationFormat>
  <Paragraphs>235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Wood Type</vt:lpstr>
      <vt:lpstr>路演天國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路演天國</dc:title>
  <dc:creator>Tony Wong</dc:creator>
  <cp:lastModifiedBy>Maggie 瑪璣 매기</cp:lastModifiedBy>
  <cp:revision>10</cp:revision>
  <dcterms:created xsi:type="dcterms:W3CDTF">2021-10-13T01:09:13Z</dcterms:created>
  <dcterms:modified xsi:type="dcterms:W3CDTF">2022-03-25T09:49:58Z</dcterms:modified>
</cp:coreProperties>
</file>