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74" r:id="rId7"/>
    <p:sldId id="275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72" r:id="rId17"/>
    <p:sldId id="267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1CF47-3D06-4273-B9BE-B1C0B43F0F4F}" type="datetimeFigureOut">
              <a:rPr lang="en-AU" smtClean="0"/>
              <a:t>19/04/2022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D593B-7EC4-4CD3-8FB0-D4D76969A4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17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DEF5-3A1C-4AE2-9118-7622DCD97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20AFA-9913-4808-8041-74DBC8028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5841C-A215-4E28-8E54-694104D1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EAB-C38A-49B6-A260-0E0EBB161CF9}" type="datetime1">
              <a:rPr lang="en-AU" smtClean="0"/>
              <a:t>19/04/2022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722B2-4108-4831-AFED-2FC92A3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79D43-BD68-44FF-BACD-7FD82FB8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56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A114-BA46-4322-A1EA-AB359E0A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3C81C-04C4-4AD5-AFD2-7EA64364A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9AFCE-F9C8-416A-AAD1-DFC491D2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CB6A-3915-4943-8049-BE4329B0D3C5}" type="datetime1">
              <a:rPr lang="en-AU" smtClean="0"/>
              <a:t>19/04/2022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B27B9-93ED-46FC-80D9-04ED7505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3913A-0764-4196-A235-7F62EEBB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02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F71646-44A0-4659-890A-2C150207C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0752A-A270-4088-88AD-DEA5B349F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57B91-CAD8-4D69-8429-E54E12C8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8CE9-75C8-4054-A40B-A6F313CBA655}" type="datetime1">
              <a:rPr lang="en-AU" smtClean="0"/>
              <a:t>19/04/2022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ED168-07C9-478F-A2E0-CC927069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D882E-66D7-4E8B-AE95-03E62C33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64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853-EBBD-4A34-8272-60B36B16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B3A5-44A4-4CF7-8E8A-3D980993C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780B2-0E36-4053-9167-D8CB5356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B569-8CFA-4688-9EF1-DA533C75C583}" type="datetime1">
              <a:rPr lang="en-AU" smtClean="0"/>
              <a:t>19/04/2022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4EB5-08BC-4497-8702-5F32D47B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EB9DE-7848-4723-8010-C5575FB5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04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AB5F-DF8F-4C2A-A589-AE57EBB1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E10E3-92C2-4BBC-BEF3-EB8D9882C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EB7A1-7C0C-440E-82C5-29B21A6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72E5-7038-4227-B55E-B0D00B851ABA}" type="datetime1">
              <a:rPr lang="en-AU" smtClean="0"/>
              <a:t>19/04/2022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08170-29C1-4312-8986-4D514F6E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5B25B-9EC7-4233-AAB4-F51D3EEE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966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552A-9A0C-4464-B13F-6D3B5183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3FDC-C930-4FD0-9E78-7160B237F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7EE94-41DF-4FF8-83EA-50EBF50DA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504E8-F11E-417D-85BD-43B0A2CF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5A3-7220-4099-ABA6-79201CC43F45}" type="datetime1">
              <a:rPr lang="en-AU" smtClean="0"/>
              <a:t>19/04/2022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FBA19-DEFA-416A-AB72-6CF280F0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AA327-4C0B-472E-9948-9CFB82BC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58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7BB9-1DD2-4CD7-8A8C-EA746D14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3D4F-79E9-4343-BC6E-448D34F3A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4F69A-C98C-453E-916E-2CD4B40E2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51104-02B6-48DA-9124-8B3AE1DAD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8238C-55AD-4B5D-A524-7205EA4FF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929FA-2A70-44FC-B484-11DD8790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546-849E-4AEA-9F78-0D97488388FB}" type="datetime1">
              <a:rPr lang="en-AU" smtClean="0"/>
              <a:t>19/04/2022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C8A37-E84F-4F01-BD2E-9AFF6BE1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BC1D5-0955-42D8-BB8E-E65AA0BB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4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DFC4-AFB4-46D4-8831-E71FE337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EE5F2-FF78-4BFE-A491-FD1EAC88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ABD-34D2-4C7B-840E-94EDD16157EC}" type="datetime1">
              <a:rPr lang="en-AU" smtClean="0"/>
              <a:t>19/04/2022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0FE53-D380-4DE8-8675-8D186018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7DA07-A97C-4E5D-AB12-EC333919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71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80828-5E07-4332-863E-A4C0E064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EC1-6440-4926-A5AB-BD16526519F4}" type="datetime1">
              <a:rPr lang="en-AU" smtClean="0"/>
              <a:t>19/04/2022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FC428-BAD6-41AA-AC10-9F52A542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897D1-5CB9-48F4-8BF4-77FAD2ED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51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B002-D924-435A-AE72-A08BD317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23DB1-EAE8-4970-9ABB-2194A8FA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C7993-52A1-41B5-87C3-46D75B6E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BAEBC-E450-40DA-BB69-ED1ACDDA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4BDF-EDC9-44BE-9FFC-1C9C94733B9F}" type="datetime1">
              <a:rPr lang="en-AU" smtClean="0"/>
              <a:t>19/04/2022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3A13A-8BF0-49CC-A542-E7A8B324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BE856-583C-4FD3-B922-8A59E5A1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99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E284-CA70-46A3-BC60-B2FA0703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A64D0-7B09-474B-97EE-12ACB89FF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1235F-6A60-43B4-8935-7810F5840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FAA89-47D7-4C7A-B973-AF269546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8D8-A3A7-481C-B623-23D5B9208C00}" type="datetime1">
              <a:rPr lang="en-AU" smtClean="0"/>
              <a:t>19/04/2022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20EED-C7DF-4E93-9610-661AC061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2B4F5-CDE9-441B-AB14-AB2D894C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12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A450A-78AE-4A81-86AF-CF12D86F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468B4-E6A4-4B9C-9699-136F64809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66B53-9CCC-4ECF-BBA6-F07929EF2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F5964-EEC5-41A9-A976-5B132401F3B4}" type="datetime1">
              <a:rPr lang="en-AU" smtClean="0"/>
              <a:t>19/04/2022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691B1-9A81-4DC2-BC54-859F4DCF1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29829-89BF-44AF-85C9-E1DEAA3D1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1EAF-16E9-44CE-A171-807EF14AB7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7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stry-to-children.com/lesson-jesus-heals-a-man-born-blind-john-91-41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ur-seasons.deviantart.com/art/The-Light-in-The-Sky-14806032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amma.uk/2017/07/24/five-clinging-aggregat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olandmfa/843008880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light.org/articles/201706/20170613_viewing_peopl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3734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en-AU" dirty="0"/>
          </a:p>
          <a:p>
            <a:endParaRPr lang="en-AU" altLang="zh-TW" sz="4800" dirty="0">
              <a:solidFill>
                <a:srgbClr val="7030A0"/>
              </a:solidFill>
              <a:latin typeface="TW-MOE-Li" panose="01010104010101010101" pitchFamily="2" charset="-120"/>
              <a:ea typeface="TW-MOE-Li" panose="01010104010101010101" pitchFamily="2" charset="-120"/>
            </a:endParaRPr>
          </a:p>
          <a:p>
            <a:r>
              <a:rPr lang="zh-TW" altLang="en-US" sz="4800" dirty="0">
                <a:solidFill>
                  <a:srgbClr val="7030A0"/>
                </a:solidFill>
                <a:latin typeface="TW-MOE-Li" panose="01010104010101010101" pitchFamily="2" charset="-120"/>
                <a:ea typeface="TW-MOE-Li" panose="01010104010101010101" pitchFamily="2" charset="-120"/>
              </a:rPr>
              <a:t>看見了嗎</a:t>
            </a:r>
            <a:r>
              <a:rPr lang="en-AU" altLang="zh-TW" sz="4800" dirty="0">
                <a:solidFill>
                  <a:srgbClr val="7030A0"/>
                </a:solidFill>
                <a:latin typeface="TW-MOE-Li" panose="01010104010101010101" pitchFamily="2" charset="-120"/>
                <a:ea typeface="TW-MOE-Li" panose="01010104010101010101" pitchFamily="2" charset="-120"/>
              </a:rPr>
              <a:t>?</a:t>
            </a:r>
          </a:p>
          <a:p>
            <a:r>
              <a:rPr lang="zh-TW" altLang="en-US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約翰福音九章</a:t>
            </a:r>
            <a:r>
              <a:rPr lang="en-AU" altLang="zh-TW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1-41</a:t>
            </a:r>
          </a:p>
          <a:p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雪梨華人基督教會</a:t>
            </a:r>
            <a:endParaRPr lang="en-AU" altLang="zh-TW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r>
              <a:rPr lang="en-AU" altLang="zh-TW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2022</a:t>
            </a:r>
            <a:r>
              <a:rPr lang="zh-TW" altLang="en-US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AU" altLang="zh-TW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AU" altLang="zh-TW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24</a:t>
            </a:r>
            <a:r>
              <a:rPr lang="zh-TW" altLang="en-US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日</a:t>
            </a:r>
            <a:endParaRPr lang="en-AU" altLang="zh-TW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6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耶穌是真光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但治好生來瞎眼的人，是一個舊約也沒有記錄過的偉大神蹟→指出耶穌的獨特身分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用唾沫塗在人身上，代表了行使權柄的意思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耶穌是真光對我們來說有甚麼意義？</a:t>
            </a: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50A57-DF7B-4733-987C-B50288B42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100207">
            <a:off x="7775421" y="3506679"/>
            <a:ext cx="3294294" cy="2768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32FE1-EEAB-4681-BF0D-A2F870062CDA}"/>
              </a:ext>
            </a:extLst>
          </p:cNvPr>
          <p:cNvSpPr txBox="1"/>
          <p:nvPr/>
        </p:nvSpPr>
        <p:spPr>
          <a:xfrm rot="21053647" flipH="1">
            <a:off x="7941337" y="6131028"/>
            <a:ext cx="3558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s://ministry-to-children.com/lesson-jesus-heals-a-man-born-blind-john-91-41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sa/3.0/"/>
              </a:rPr>
              <a:t>CC BY-SA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89079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en-AU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2. </a:t>
            </a: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真光照耀，能建立信心，也帶來審判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建立信心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往西羅亞池用水洗眼</a:t>
            </a:r>
            <a:r>
              <a:rPr lang="en-US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——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信心之旅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確認耶穌的醫治</a:t>
            </a:r>
            <a:r>
              <a:rPr lang="en-US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—</a:t>
            </a:r>
            <a:r>
              <a:rPr lang="zh-TW" altLang="en-US" sz="2800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「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有一個人，名叫耶穌，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他和泥抹我的眼睛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，對我說：</a:t>
            </a:r>
            <a:r>
              <a:rPr lang="en-US" altLang="zh-TW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你往</a:t>
            </a:r>
            <a:r>
              <a:rPr lang="zh-TW" altLang="en-US" sz="2800" b="0" i="0" u="sng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西羅亞</a:t>
            </a:r>
            <a:r>
              <a:rPr lang="zh-TW" altLang="en-US" sz="2800" b="0" i="1" u="none" strike="noStrike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池子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去洗。</a:t>
            </a:r>
            <a:r>
              <a:rPr lang="en-US" altLang="zh-TW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我去一洗，就看見了。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」 </a:t>
            </a:r>
            <a:r>
              <a:rPr lang="en-AU" altLang="zh-TW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(11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AU" altLang="zh-TW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AU" sz="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43EED1-C37D-41C5-962E-99A0E530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2263">
            <a:off x="7255922" y="701223"/>
            <a:ext cx="4131801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3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en-AU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2. </a:t>
            </a: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真光照耀，能建立信心，也帶來審判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創世以來，未曾聽見有人把生來是瞎子的眼睛開了。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這人若不是從神來的，甚麼也不能做。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en-AU" altLang="zh-TW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32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節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瞎子見證了一個信心成長的過程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我們要像這個瞎子嗎？</a:t>
            </a: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FC901-FE08-4F21-8D05-34C6A642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4733">
            <a:off x="8285232" y="2234760"/>
            <a:ext cx="2425998" cy="43667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790CCAC-F644-4518-9D60-5EE838382034}"/>
              </a:ext>
            </a:extLst>
          </p:cNvPr>
          <p:cNvSpPr/>
          <p:nvPr/>
        </p:nvSpPr>
        <p:spPr>
          <a:xfrm>
            <a:off x="8442664" y="5273336"/>
            <a:ext cx="1233996" cy="781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5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en-AU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2. </a:t>
            </a: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真光照耀，能建立信心，也帶來審判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真光要</a:t>
            </a:r>
            <a:r>
              <a:rPr lang="zh-TW" altLang="en-US" sz="28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審判世界</a:t>
            </a:r>
            <a:endParaRPr lang="en-AU" altLang="zh-TW" sz="28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耶穌說：「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我為審判到這世上來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，叫不能看見的，可以看見；能看見的，反瞎了眼。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」（</a:t>
            </a:r>
            <a:r>
              <a:rPr lang="en-AU" altLang="zh-TW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39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節</a:t>
            </a:r>
            <a:r>
              <a:rPr lang="en-AU" altLang="zh-TW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耶穌也是</a:t>
            </a:r>
            <a:r>
              <a:rPr lang="zh-TW" altLang="en-US" sz="28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心靈之光</a:t>
            </a:r>
            <a:endParaRPr lang="en-AU" altLang="zh-TW" sz="2800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39</a:t>
            </a:r>
            <a:r>
              <a:rPr lang="zh-TW" altLang="en-US" sz="2800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節是一個</a:t>
            </a:r>
            <a:r>
              <a:rPr lang="zh-TW" altLang="en-US" sz="28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警告</a:t>
            </a:r>
            <a:endParaRPr lang="en-AU" sz="2800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08A4C-8FD9-4D94-AB9D-937A98A3A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365007">
            <a:off x="7300034" y="3595433"/>
            <a:ext cx="4987031" cy="3324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04F21-B2F5-4B24-9F32-C51FC82187AE}"/>
              </a:ext>
            </a:extLst>
          </p:cNvPr>
          <p:cNvSpPr txBox="1"/>
          <p:nvPr/>
        </p:nvSpPr>
        <p:spPr>
          <a:xfrm>
            <a:off x="7945514" y="6976926"/>
            <a:ext cx="3293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://four-seasons.deviantart.com/art/The-Light-in-The-Sky-148060321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nd/3.0/"/>
              </a:rPr>
              <a:t>CC BY-NC-ND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163544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78253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en-AU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3. </a:t>
            </a: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把握時機與神同工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門徒問：是誰犯了罪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問題源於利末記廿一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16-21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；出卅四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6-7</a:t>
            </a:r>
          </a:p>
          <a:p>
            <a:pPr lvl="1" algn="l"/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7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en-AU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3. </a:t>
            </a: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把握時機與神同工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en-US" altLang="zh-TW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16 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耶和華對</a:t>
            </a:r>
            <a:r>
              <a:rPr lang="zh-TW" altLang="en-US" sz="2800" b="0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摩西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說： </a:t>
            </a:r>
            <a:endParaRPr lang="en-AU" altLang="zh-TW" sz="2800" b="0" i="0" dirty="0">
              <a:solidFill>
                <a:srgbClr val="7030A0"/>
              </a:solidFill>
              <a:effectLst/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en-US" altLang="zh-TW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17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「你告訴</a:t>
            </a:r>
            <a:r>
              <a:rPr lang="zh-TW" altLang="en-US" sz="2800" b="0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亞倫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說：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你世世代代的後裔，凡有殘疾的，都不可近前來獻他神的食物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2800" b="0" i="0" dirty="0">
              <a:solidFill>
                <a:srgbClr val="7030A0"/>
              </a:solidFill>
              <a:effectLst/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en-US" altLang="zh-TW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18 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因為凡有殘疾的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，無論是瞎眼的、瘸腿的、塌鼻子的、肢體有餘的、 </a:t>
            </a:r>
            <a:endParaRPr lang="en-AU" altLang="zh-TW" sz="2800" b="0" i="0" dirty="0">
              <a:solidFill>
                <a:srgbClr val="7030A0"/>
              </a:solidFill>
              <a:effectLst/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en-US" altLang="zh-TW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19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折腳折手的、 </a:t>
            </a:r>
            <a:endParaRPr lang="en-AU" altLang="zh-TW" sz="2800" b="0" i="0" dirty="0">
              <a:solidFill>
                <a:srgbClr val="7030A0"/>
              </a:solidFill>
              <a:effectLst/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en-US" altLang="zh-TW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20 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駝背的、矮矬的、眼睛有毛病的、長癬的、長疥的，或是損壞腎子的，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都不可近前來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 </a:t>
            </a:r>
            <a:endParaRPr lang="en-AU" altLang="zh-TW" sz="2800" b="0" i="0" dirty="0">
              <a:solidFill>
                <a:srgbClr val="7030A0"/>
              </a:solidFill>
              <a:effectLst/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en-US" altLang="zh-TW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21 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祭司</a:t>
            </a:r>
            <a:r>
              <a:rPr lang="zh-TW" altLang="en-US" sz="2800" b="0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亞倫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的後裔，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凡有殘疾的，都不可近前來，將火祭獻給耶和華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。他有殘疾，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不可近前來獻神的食物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ArialMT"/>
              </a:rPr>
              <a:t>。</a:t>
            </a:r>
            <a:endParaRPr lang="en-AU" altLang="zh-TW" sz="2800" b="0" i="0" dirty="0">
              <a:solidFill>
                <a:srgbClr val="7030A0"/>
              </a:solidFill>
              <a:effectLst/>
              <a:latin typeface="ArialMT"/>
            </a:endParaRPr>
          </a:p>
          <a:p>
            <a:pPr lvl="1" algn="l"/>
            <a:r>
              <a:rPr lang="zh-TW" altLang="en-US" sz="2800" dirty="0">
                <a:solidFill>
                  <a:srgbClr val="7030A0"/>
                </a:solidFill>
                <a:latin typeface="ArialMT"/>
                <a:ea typeface="DFKai-SB" panose="03000509000000000000" pitchFamily="65" charset="-120"/>
                <a:cs typeface="Arial" panose="020B0604020202020204" pitchFamily="34" charset="0"/>
              </a:rPr>
              <a:t>（利末記廿一</a:t>
            </a:r>
            <a:r>
              <a:rPr lang="en-AU" altLang="zh-TW" sz="2800" dirty="0">
                <a:solidFill>
                  <a:srgbClr val="7030A0"/>
                </a:solidFill>
                <a:latin typeface="ArialMT"/>
                <a:ea typeface="DFKai-SB" panose="03000509000000000000" pitchFamily="65" charset="-120"/>
                <a:cs typeface="Arial" panose="020B0604020202020204" pitchFamily="34" charset="0"/>
              </a:rPr>
              <a:t>16-21</a:t>
            </a:r>
            <a:r>
              <a:rPr lang="zh-TW" altLang="en-US" sz="2800" dirty="0">
                <a:solidFill>
                  <a:srgbClr val="7030A0"/>
                </a:solidFill>
                <a:latin typeface="ArialMT"/>
                <a:ea typeface="DFKai-SB" panose="03000509000000000000" pitchFamily="65" charset="-120"/>
                <a:cs typeface="Arial" panose="020B0604020202020204" pitchFamily="34" charset="0"/>
              </a:rPr>
              <a:t>）</a:t>
            </a: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8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en-AU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3. </a:t>
            </a: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把握時機與神同工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zh-TW" altLang="en-US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 </a:t>
            </a:r>
            <a:r>
              <a:rPr lang="en-US" altLang="zh-TW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 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耶和華在他面前宣告</a:t>
            </a:r>
            <a:r>
              <a:rPr lang="zh-TW" altLang="en-US" sz="2800" b="0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說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：「耶和華，耶和華，是有憐憫有恩典的神，不輕易發怒，並有豐盛的慈愛和誠實， </a:t>
            </a:r>
            <a:endParaRPr lang="en-AU" altLang="zh-TW" sz="2800" b="0" i="0" dirty="0">
              <a:solidFill>
                <a:srgbClr val="002060"/>
              </a:solidFill>
              <a:effectLst/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endParaRPr lang="en-AU" altLang="zh-TW" sz="2800" b="0" i="0" dirty="0">
              <a:solidFill>
                <a:srgbClr val="002060"/>
              </a:solidFill>
              <a:effectLst/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為千萬人存留慈愛，赦免罪孽、過犯，和罪惡，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萬不以</a:t>
            </a:r>
            <a:r>
              <a:rPr lang="zh-TW" altLang="en-US" sz="2800" b="0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有罪的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為無罪，必追討他的罪，自父及子，直到三、四代。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」</a:t>
            </a:r>
            <a:endParaRPr lang="en-AU" altLang="zh-TW" sz="2800" b="0" i="0" dirty="0">
              <a:solidFill>
                <a:srgbClr val="002060"/>
              </a:solidFill>
              <a:effectLst/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en-AU" sz="2800" dirty="0">
                <a:solidFill>
                  <a:srgbClr val="00206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出卅四</a:t>
            </a:r>
            <a:r>
              <a:rPr lang="en-AU" altLang="zh-TW" sz="2800" dirty="0">
                <a:solidFill>
                  <a:srgbClr val="00206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6-7)</a:t>
            </a:r>
            <a:endParaRPr lang="en-AU" sz="2800" dirty="0">
              <a:solidFill>
                <a:srgbClr val="00206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6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en-AU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3. </a:t>
            </a: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把握時機與神同工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耶穌的回答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(4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節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b="0" i="0" dirty="0">
                <a:solidFill>
                  <a:srgbClr val="FF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趁着白日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我們</a:t>
            </a:r>
            <a:r>
              <a:rPr lang="zh-TW" altLang="en-US" sz="2800" b="0" i="0" dirty="0">
                <a:solidFill>
                  <a:srgbClr val="FF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必須做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那差我來者的工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r>
              <a:rPr lang="zh-TW" altLang="en-US" sz="2800" b="0" i="0" dirty="0">
                <a:solidFill>
                  <a:srgbClr val="FF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黑夜將到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就</a:t>
            </a:r>
            <a:r>
              <a:rPr lang="zh-TW" altLang="en-US" sz="2800" b="0" i="0" dirty="0">
                <a:solidFill>
                  <a:srgbClr val="FF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沒有人能做工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了</a:t>
            </a:r>
            <a:r>
              <a:rPr lang="zh-TW" altLang="en-US" sz="2800" b="0" i="0" dirty="0">
                <a:solidFill>
                  <a:srgbClr val="7030A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AU" altLang="zh-TW" sz="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把握當下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我們要把握當下，多作主工嗎？</a:t>
            </a: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74C40-618B-4E68-AB14-786EFD98E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313048">
            <a:off x="6475628" y="3060860"/>
            <a:ext cx="5233059" cy="2662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B44A3A-81CF-4BF2-948B-1C539E82EC2B}"/>
              </a:ext>
            </a:extLst>
          </p:cNvPr>
          <p:cNvSpPr txBox="1"/>
          <p:nvPr/>
        </p:nvSpPr>
        <p:spPr>
          <a:xfrm>
            <a:off x="8416030" y="5308847"/>
            <a:ext cx="31426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www.dhamma.uk/2017/07/24/five-clinging-aggregates/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sa/3.0/"/>
              </a:rPr>
              <a:t>CC BY-SA-NC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161302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結論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相片中有多隻鹿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?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0F73F-45D7-45B6-A42B-958C2D9320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592">
            <a:off x="6096000" y="1731147"/>
            <a:ext cx="5187517" cy="3932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10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結論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相片中有多少個白點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?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黑點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?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BE557B-3969-4AD3-BB52-73C607825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6255">
            <a:off x="7407427" y="2325104"/>
            <a:ext cx="3863472" cy="31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約翰福音的寫作目的</a:t>
            </a:r>
            <a:r>
              <a:rPr lang="en-US" altLang="zh-TW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—</a:t>
            </a:r>
          </a:p>
          <a:p>
            <a:pPr algn="l"/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「耶穌在門徒面前另外行了許多神蹟，沒有記在這書上。</a:t>
            </a:r>
            <a:r>
              <a:rPr lang="zh-TW" altLang="en-US" sz="28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但記這些事，是你們信耶穌是基督，是神的兒子，並且叫你們信了祂，就可以因祂得生命。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」（約廿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30-31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）</a:t>
            </a: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11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結論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失焦 </a:t>
            </a:r>
            <a:r>
              <a:rPr lang="en-AU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vs 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聚焦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耶穌是真光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真光要建立人的信心，也會審判人心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把握時機與神同工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一至十一章的</a:t>
            </a:r>
            <a:r>
              <a:rPr lang="en-AU" altLang="zh-TW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個神蹟故事</a:t>
            </a:r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神蹟在約翰福音的脈絡是 </a:t>
            </a:r>
            <a:r>
              <a:rPr lang="en-AU" altLang="zh-TW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semeia</a:t>
            </a: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，即</a:t>
            </a:r>
            <a:r>
              <a:rPr lang="en-AU" altLang="zh-TW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sign</a:t>
            </a: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，標記</a:t>
            </a:r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以</a:t>
            </a:r>
            <a:r>
              <a:rPr lang="en-AU" altLang="zh-TW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個標記使讀者認識及相信耶穌是神的兒子，從神而來的救主</a:t>
            </a:r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0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耶穌是真光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71550" lvl="1" indent="-51435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墨爾本的一個三歲男童，因腫瘤須割除眼球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71550" lvl="1" indent="-514350" algn="l"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71550" lvl="1" indent="-51435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美國期刊的調查</a:t>
            </a:r>
            <a:r>
              <a:rPr lang="en-US" altLang="zh-TW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—</a:t>
            </a:r>
            <a:r>
              <a:rPr lang="en-AU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20%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的父母認為天生瞎眼是來自上天的懲罰</a:t>
            </a: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6AC088-B88A-476E-A562-5E863326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049279">
            <a:off x="6860389" y="3376520"/>
            <a:ext cx="4467517" cy="2979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12925B-F18B-4434-862C-8D4F8F99F943}"/>
              </a:ext>
            </a:extLst>
          </p:cNvPr>
          <p:cNvSpPr txBox="1"/>
          <p:nvPr/>
        </p:nvSpPr>
        <p:spPr>
          <a:xfrm rot="21049279">
            <a:off x="7750206" y="6222373"/>
            <a:ext cx="35155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s://www.flickr.com/photos/polandmfa/8430088808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nd/3.0/"/>
              </a:rPr>
              <a:t>CC BY-ND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81478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耶穌是真光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71550" lvl="1" indent="-51435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耶穌醫治生來瞎眼的人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1428750" lvl="2" indent="-514350" algn="l">
              <a:buFont typeface="Wingdings" panose="05000000000000000000" pitchFamily="2" charset="2"/>
              <a:buChar char="q"/>
            </a:pPr>
            <a:r>
              <a:rPr lang="zh-TW" altLang="en-US" sz="26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用唾沫和泥土抹他的眼</a:t>
            </a:r>
            <a:endParaRPr lang="en-AU" altLang="zh-TW" sz="26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1371600" lvl="2" indent="-457200" algn="l">
              <a:buFont typeface="Wingdings" panose="05000000000000000000" pitchFamily="2" charset="2"/>
              <a:buChar char="q"/>
            </a:pPr>
            <a:r>
              <a:rPr lang="zh-TW" altLang="en-US" sz="26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叫他到西羅亞池子去洗</a:t>
            </a:r>
            <a:endParaRPr lang="en-AU" altLang="zh-TW" sz="26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1428750" lvl="2" indent="-514350" algn="l">
              <a:buFont typeface="Wingdings" panose="05000000000000000000" pitchFamily="2" charset="2"/>
              <a:buChar char="q"/>
            </a:pPr>
            <a:r>
              <a:rPr lang="zh-TW" altLang="en-US" sz="26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醫好了他</a:t>
            </a:r>
            <a:endParaRPr lang="en-AU" altLang="zh-TW" sz="26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4AF7A-10DF-4000-ADAD-1C5A303D8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89292">
            <a:off x="5447930" y="2571104"/>
            <a:ext cx="6029602" cy="2358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88907-CD8D-4F23-935C-74B762114449}"/>
              </a:ext>
            </a:extLst>
          </p:cNvPr>
          <p:cNvSpPr txBox="1"/>
          <p:nvPr/>
        </p:nvSpPr>
        <p:spPr>
          <a:xfrm rot="689292">
            <a:off x="5447929" y="4871495"/>
            <a:ext cx="6029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s://www.heartlight.org/articles/201706/20170613_viewing_people.html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nc-nd/3.0/"/>
              </a:rPr>
              <a:t>CC BY-NC-ND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66458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971550" lvl="1" indent="-514350" algn="l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71550" lvl="1" indent="-514350" algn="l"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三批人的不同反應</a:t>
            </a:r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1428750" lvl="2" indent="-514350" algn="l">
              <a:buFont typeface="Wingdings" panose="05000000000000000000" pitchFamily="2" charset="2"/>
              <a:buChar char="q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認識瞎子的人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 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他的鄰舍和那素常見他是討飯的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，就說：「這不是那從前坐着討飯的人嗎？」 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 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有人說：「是他」；又有人說：「不是，卻是像他。」他自己說：「是我。」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 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他們對他說：「你的眼睛是怎麼開的呢？」 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 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他回答說：「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有一個人，名叫耶穌，他和泥抹我的眼睛，對我說：</a:t>
            </a:r>
            <a:r>
              <a:rPr lang="en-US" altLang="zh-TW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你往</a:t>
            </a:r>
            <a:r>
              <a:rPr lang="zh-TW" altLang="en-US" sz="2800" b="0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西羅亞</a:t>
            </a:r>
            <a:r>
              <a:rPr lang="zh-TW" altLang="en-US" sz="2800" b="0" i="1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池子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去洗。</a:t>
            </a:r>
            <a:r>
              <a:rPr lang="en-US" altLang="zh-TW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我去一洗，就看見了。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 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 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他們說：「那個人在哪裏？」他說：「我不知道。」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 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他們把從前瞎眼的人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帶到法利賽人那裏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971550" lvl="1" indent="-514350" algn="l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1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 algn="l"/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71550" lvl="1" indent="-514350" algn="l"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三批人的不同反應</a:t>
            </a:r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1428750" lvl="2" indent="-514350" algn="l">
              <a:buFont typeface="Wingdings" panose="05000000000000000000" pitchFamily="2" charset="2"/>
              <a:buChar char="q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瞎子的父母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 </a:t>
            </a:r>
            <a:r>
              <a:rPr lang="zh-TW" altLang="en-US" sz="28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人不信他從前是瞎眼，後來能看見的，等到叫了他的父母來， 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 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問他們說：「這是你們的兒子嗎？你們說他生來是瞎眼的，如今怎麼能看見了呢？」 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 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他父母回答說：「他是我們的兒子，生來就瞎眼，這是我們知道的。 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 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至於他如今怎麼能看見，我們卻不知道；是誰開了他的眼睛，我們也不知道。他已經成了人，你們問他吧，他自己必能說。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 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 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他父母說這話，是怕</a:t>
            </a:r>
            <a:r>
              <a:rPr lang="zh-TW" altLang="en-US" sz="2800" b="0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；因為</a:t>
            </a:r>
            <a:r>
              <a:rPr lang="zh-TW" altLang="en-US" sz="28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人已經商議定了，若有認耶穌是基督的，要把他趕出會堂。 </a:t>
            </a:r>
            <a:endParaRPr lang="en-AU" altLang="zh-TW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23 </a:t>
            </a:r>
            <a:r>
              <a:rPr lang="zh-TW" alt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因此他父母說：「他已經成了人，你們問他吧。」</a:t>
            </a:r>
            <a:endParaRPr lang="en-AU" sz="2800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2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/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71550" lvl="1" indent="-514350" algn="l"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三批人的不同反應</a:t>
            </a:r>
            <a:endParaRPr lang="en-AU" altLang="zh-TW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1428750" lvl="2" indent="-514350" algn="l">
              <a:buFont typeface="Wingdings" panose="05000000000000000000" pitchFamily="2" charset="2"/>
              <a:buChar char="q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法利賽人</a:t>
            </a:r>
            <a:endParaRPr lang="en-AU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zh-TW" altLang="en-US" sz="2400" b="0" i="0" dirty="0">
                <a:solidFill>
                  <a:srgbClr val="121212"/>
                </a:solidFill>
                <a:effectLst/>
                <a:latin typeface="ArialMT"/>
              </a:rPr>
              <a:t> </a:t>
            </a:r>
            <a:r>
              <a:rPr lang="en-US" altLang="zh-TW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他們把從前瞎眼的人帶到法利賽人那裏。 </a:t>
            </a:r>
            <a:r>
              <a:rPr lang="en-US" altLang="zh-TW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耶穌和泥開他眼睛的日子是安息日。</a:t>
            </a:r>
            <a:r>
              <a:rPr lang="en-US" altLang="zh-TW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耶穌和泥開他眼睛的日子是安息日。 </a:t>
            </a:r>
            <a:r>
              <a:rPr lang="en-US" altLang="zh-TW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法利賽人也問他是怎麼得看見的。瞎子對他們說：「他把泥抹在我的眼睛上，我去一洗，就看見了。」 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法利賽人中有的說：「這個人不是從神來的，因為他不守安息日。」又有人說：「一個罪人怎能行這樣的神蹟呢？」他們就起了紛爭。 </a:t>
            </a:r>
            <a:r>
              <a:rPr lang="en-US" altLang="zh-TW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他們又對瞎子說：「他既然開了你的眼睛，你說他是怎樣的人呢？」他說：「是個先知。」</a:t>
            </a:r>
            <a:endParaRPr lang="en-AU" altLang="zh-TW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en-AU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en-US" altLang="zh-TW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所以法利賽人第二次叫了那從前瞎眼的人來，對他說：「你該將榮耀歸給神，我們知道這人是個罪人。」 </a:t>
            </a:r>
            <a:r>
              <a:rPr lang="en-US" altLang="zh-TW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zh-TW" alt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他說：「</a:t>
            </a:r>
            <a:r>
              <a:rPr lang="zh-TW" altLang="en-US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他是個罪人不是，我不知道；有一件事我知道，從前我是眼瞎的，如今能看見了。</a:t>
            </a:r>
            <a:r>
              <a:rPr lang="zh-TW" alt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 </a:t>
            </a:r>
            <a:endParaRPr lang="en-AU" altLang="zh-TW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en-AU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那人回答說：「他開了我的眼睛，你們竟不知道他從哪裏來，這真是奇怪！ </a:t>
            </a:r>
            <a:r>
              <a:rPr lang="en-US" altLang="zh-TW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我們知道神不聽罪人，惟有敬奉神、遵行他旨意的，神才聽他。 </a:t>
            </a:r>
            <a:r>
              <a:rPr lang="en-US" altLang="zh-TW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32</a:t>
            </a:r>
            <a:r>
              <a:rPr lang="zh-TW" alt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從創世以來，未曾聽見有人把生來是瞎子的眼睛開了。 </a:t>
            </a:r>
            <a:r>
              <a:rPr lang="en-US" altLang="zh-TW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33</a:t>
            </a:r>
            <a:r>
              <a:rPr lang="zh-TW" altLang="en-US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這人若不是從神來的，甚麼也不能做。</a:t>
            </a:r>
            <a:r>
              <a:rPr lang="zh-TW" alt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en-AU" dirty="0">
              <a:solidFill>
                <a:srgbClr val="121212"/>
              </a:solidFill>
              <a:latin typeface="ArialMT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l"/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endParaRPr lang="en-AU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9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828C22-E678-4C42-81C6-6DC9B260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耶穌是真光</a:t>
            </a:r>
            <a:endParaRPr lang="en-AU" altLang="zh-TW" sz="3200" dirty="0">
              <a:solidFill>
                <a:srgbClr val="C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AU" sz="32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耶穌是真光，帶來人真正的光明</a:t>
            </a:r>
            <a:endParaRPr lang="en-AU" altLang="zh-TW" sz="28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1" algn="l"/>
            <a:r>
              <a:rPr lang="en-AU" sz="28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	</a:t>
            </a:r>
            <a:r>
              <a:rPr lang="zh-TW" altLang="en-US" sz="2400" b="0" i="0" dirty="0">
                <a:solidFill>
                  <a:srgbClr val="121212"/>
                </a:solidFill>
                <a:effectLst/>
                <a:latin typeface="ArialMT"/>
              </a:rPr>
              <a:t> </a:t>
            </a:r>
            <a:r>
              <a:rPr lang="zh-TW" altLang="en-US" sz="24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耶穌又對眾人說：「</a:t>
            </a:r>
            <a:r>
              <a:rPr lang="zh-TW" altLang="en-US" sz="2400" b="0" i="0" dirty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我是世界的光。</a:t>
            </a:r>
            <a:r>
              <a:rPr lang="en-AU" altLang="zh-TW" sz="24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b="0" i="0" dirty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跟從我的，就不在黑暗裏走，必要得</a:t>
            </a:r>
            <a:endParaRPr lang="en-AU" altLang="zh-TW" sz="2400" b="0" i="0" dirty="0">
              <a:solidFill>
                <a:srgbClr val="C00000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 algn="l"/>
            <a:r>
              <a:rPr lang="en-AU" altLang="zh-TW" sz="24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</a:t>
            </a:r>
            <a:r>
              <a:rPr lang="zh-TW" altLang="en-US" sz="2400" b="0" i="0" dirty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着生命的光。</a:t>
            </a:r>
            <a:r>
              <a:rPr lang="zh-TW" altLang="en-US" sz="2400" b="0" i="0" dirty="0">
                <a:solidFill>
                  <a:srgbClr val="00206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zh-TW" altLang="en-US" sz="2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（約八</a:t>
            </a:r>
            <a:r>
              <a:rPr lang="en-AU" altLang="zh-TW" sz="2400" dirty="0">
                <a:solidFill>
                  <a:srgbClr val="00206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AU" altLang="zh-TW" sz="2400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耶穌是真光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（約九</a:t>
            </a:r>
            <a:r>
              <a:rPr lang="en-AU" altLang="zh-TW" sz="2800" dirty="0">
                <a:solidFill>
                  <a:srgbClr val="002060"/>
                </a:solidFill>
                <a:ea typeface="DFKai-SB" panose="03000509000000000000" pitchFamily="65" charset="-120"/>
              </a:rPr>
              <a:t>5</a:t>
            </a:r>
            <a:r>
              <a:rPr lang="en-AU" altLang="zh-TW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法利賽人污名化耶穌，否認耶穌的人格和教師的資格，否認祂從神而來的身分</a:t>
            </a:r>
            <a:endParaRPr lang="en-AU" altLang="zh-TW" sz="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DD089-3036-48EB-85BC-E8C2AA088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311889">
            <a:off x="7459831" y="2867487"/>
            <a:ext cx="3682014" cy="24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1621</Words>
  <Application>Microsoft Office PowerPoint</Application>
  <PresentationFormat>Widescreen</PresentationFormat>
  <Paragraphs>177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ArialMT</vt:lpstr>
      <vt:lpstr>DFKai-SB</vt:lpstr>
      <vt:lpstr>TW-MOE-Li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Wong</dc:creator>
  <cp:lastModifiedBy>Tony Wong</cp:lastModifiedBy>
  <dcterms:created xsi:type="dcterms:W3CDTF">2021-10-02T06:01:10Z</dcterms:created>
  <dcterms:modified xsi:type="dcterms:W3CDTF">2022-04-19T01:56:29Z</dcterms:modified>
</cp:coreProperties>
</file>