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392" r:id="rId3"/>
    <p:sldId id="261" r:id="rId4"/>
    <p:sldId id="387" r:id="rId5"/>
    <p:sldId id="357" r:id="rId6"/>
    <p:sldId id="359" r:id="rId7"/>
    <p:sldId id="360" r:id="rId8"/>
    <p:sldId id="395" r:id="rId9"/>
    <p:sldId id="362" r:id="rId10"/>
    <p:sldId id="406" r:id="rId11"/>
    <p:sldId id="396" r:id="rId12"/>
    <p:sldId id="410" r:id="rId13"/>
    <p:sldId id="402" r:id="rId14"/>
    <p:sldId id="404" r:id="rId15"/>
    <p:sldId id="411" r:id="rId16"/>
    <p:sldId id="403" r:id="rId17"/>
    <p:sldId id="393" r:id="rId18"/>
    <p:sldId id="397" r:id="rId19"/>
    <p:sldId id="405" r:id="rId20"/>
    <p:sldId id="399" r:id="rId21"/>
    <p:sldId id="401" r:id="rId22"/>
    <p:sldId id="407" r:id="rId23"/>
  </p:sldIdLst>
  <p:sldSz cx="9906000" cy="6858000" type="A4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C3ZsORlwuTxtu5asjTkZA==" hashData="KlUd4iWtvvXepJidkTpw0GMkoDkEowGy6JyTbxsxWSp2nqhaOoRFd94f2KB/cAPEOGlFpMa/9F81a3/SoiTbn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3792" autoAdjust="0"/>
  </p:normalViewPr>
  <p:slideViewPr>
    <p:cSldViewPr>
      <p:cViewPr varScale="1">
        <p:scale>
          <a:sx n="67" d="100"/>
          <a:sy n="67" d="100"/>
        </p:scale>
        <p:origin x="1120" y="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109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E50B2-3B3A-4DCF-9B8E-FB66DC6E170A}" type="datetimeFigureOut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62E51-F6DD-4BE9-95A7-3FF85C9A6B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02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向會眾提出熱身問題開始 </a:t>
            </a:r>
            <a:r>
              <a:rPr lang="en-HK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-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問會眾</a:t>
            </a:r>
            <a:r>
              <a:rPr lang="en-HK" altLang="zh-TW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:</a:t>
            </a:r>
          </a:p>
          <a:p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你哋來澳洲幾耐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喺澳洲依到出世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? /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依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2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年來澳洲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?/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來咗</a:t>
            </a:r>
            <a:r>
              <a:rPr lang="en-HK" altLang="zh-TW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2-</a:t>
            </a:r>
            <a:r>
              <a:rPr lang="en-GB" altLang="zh-TW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5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年</a:t>
            </a:r>
            <a:r>
              <a:rPr lang="en-HK" altLang="zh-TW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/6-10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年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/</a:t>
            </a:r>
            <a:r>
              <a:rPr lang="en-HK" altLang="zh-TW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11-</a:t>
            </a:r>
            <a:r>
              <a:rPr lang="en-GB" altLang="zh-TW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20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年</a:t>
            </a:r>
            <a:r>
              <a:rPr lang="en-HK" altLang="zh-TW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/</a:t>
            </a:r>
            <a:r>
              <a:rPr lang="en-HK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21-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30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年</a:t>
            </a:r>
            <a:r>
              <a:rPr lang="en-HK" altLang="zh-TW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/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超過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30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年</a:t>
            </a:r>
            <a:r>
              <a:rPr lang="en-HK" altLang="zh-TW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?</a:t>
            </a:r>
            <a:endParaRPr lang="en-GB" sz="20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自我介紹 </a:t>
            </a:r>
            <a:r>
              <a:rPr lang="en-HK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: 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我金 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1988 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年嘅移民來澳洲</a:t>
            </a:r>
            <a:r>
              <a:rPr lang="en-HK" altLang="zh-TW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(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超過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30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年</a:t>
            </a:r>
            <a:r>
              <a:rPr lang="en-HK" altLang="zh-TW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)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，依年喺我嘅第二次從香港搬遷來到雪梨。</a:t>
            </a:r>
            <a:endParaRPr lang="en-GB" sz="20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在依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D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年嘅缺席中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, 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雪梨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/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澳洲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/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世界都發生咗好多變化。</a:t>
            </a:r>
            <a:endParaRPr lang="en-GB" sz="20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搬遷亦有好多不確定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——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病毒大流行</a:t>
            </a:r>
            <a:r>
              <a:rPr lang="en-HK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, 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航班、資產、年長嘅家人、孩子嘅未來</a:t>
            </a:r>
            <a:endParaRPr lang="en-GB" sz="20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我啉大家都有同感</a:t>
            </a:r>
            <a:endParaRPr lang="en-GB" sz="20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540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正如（希伯來書 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11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章，我們剛剛唱的那首歌）中提到的，世界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陌生人，寄居者，在尋找更好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家鄉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有信仰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人深信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朝天堂更美家鄉走回去。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GB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09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彼得前書</a:t>
            </a:r>
            <a:r>
              <a:rPr lang="en-HK" altLang="zh-TW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 </a:t>
            </a:r>
            <a:r>
              <a:rPr lang="en-HK" altLang="zh-TW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HK" altLang="zh-TW" sz="20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凡有血氣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必枯乾，必凋謝</a:t>
            </a:r>
            <a:endParaRPr lang="en-US" altLang="zh-TW" sz="2000" dirty="0">
              <a:solidFill>
                <a:srgbClr val="FF0000"/>
              </a:solidFill>
              <a:latin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哋</a:t>
            </a:r>
            <a:r>
              <a:rPr lang="zh-TW" altLang="en-US" sz="2000" dirty="0"/>
              <a:t>無法解決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/>
              <a:t>問題，耶穌基督為我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哋</a:t>
            </a:r>
            <a:r>
              <a:rPr lang="zh-TW" altLang="en-US" sz="2000" dirty="0"/>
              <a:t>解決</a:t>
            </a:r>
            <a:endParaRPr lang="en-HK" altLang="zh-TW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約翰福音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14:2</a:t>
            </a:r>
            <a:endParaRPr lang="en-US" altLang="zh-TW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他為接受他為救主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/>
              <a:t>人</a:t>
            </a:r>
            <a:r>
              <a:rPr lang="zh-TW" altLang="en-US" sz="2000" dirty="0">
                <a:solidFill>
                  <a:srgbClr val="FF0000"/>
                </a:solidFill>
              </a:rPr>
              <a:t>預備咗地方</a:t>
            </a:r>
            <a:endParaRPr lang="zh-TW" alt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神的話語確定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/>
              <a:t>，</a:t>
            </a:r>
            <a:endParaRPr lang="en-US" altLang="zh-TW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/>
          </a:p>
          <a:p>
            <a:r>
              <a:rPr lang="zh-TW" altLang="en-US" sz="2000" dirty="0"/>
              <a:t>你知道你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/>
              <a:t>最終去</a:t>
            </a:r>
            <a:r>
              <a:rPr lang="zh-TW" altLang="en-US" sz="2000" dirty="0">
                <a:solidFill>
                  <a:srgbClr val="FF0000"/>
                </a:solidFill>
              </a:rPr>
              <a:t>地方</a:t>
            </a:r>
            <a:r>
              <a:rPr lang="zh-TW" altLang="en-US" sz="2000" dirty="0"/>
              <a:t>喺邊渡？</a:t>
            </a:r>
            <a:endParaRPr lang="en-HK" altLang="zh-TW" sz="2000" dirty="0"/>
          </a:p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010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之前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喺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世間只是為客旅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+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寄居，不知道要去邊渡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現在我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知道我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可以要去邊渡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彼得前書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1:21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怎麼會有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依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種盼望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,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,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依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個盼望不會白費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因為耶穌基督來到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依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個世界提供道路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基督給了我們盼望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復活節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——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神派他自己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兒子耶穌基督為我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而死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復活，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只需要相信耶穌從死人中復活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有盼望能去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更美家鄉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b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彼得前書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1:3,4 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每個接受基督的人都有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更美家鄉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去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和不能朽壞、不能玷污、不能衰殘 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-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永恆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基業。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依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個永恆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基業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產業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就係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-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耶穌基督自己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賜予我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永生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與永恆神同在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GB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399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喺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世間</a:t>
            </a:r>
            <a:r>
              <a:rPr lang="zh-TW" altLang="en-US" sz="2000" dirty="0"/>
              <a:t>作為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客旅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/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寄居</a:t>
            </a:r>
            <a:r>
              <a:rPr lang="en-US" altLang="zh-TW" sz="2000" b="1" baseline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,</a:t>
            </a:r>
            <a:r>
              <a:rPr lang="zh-TW" altLang="en-US" sz="2000" dirty="0"/>
              <a:t>以</a:t>
            </a:r>
            <a:r>
              <a:rPr lang="zh-TW" altLang="zh-TW" sz="2000" dirty="0">
                <a:solidFill>
                  <a:schemeClr val="bg2">
                    <a:lumMod val="25000"/>
                  </a:schemeClr>
                </a:solidFill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受</a:t>
            </a:r>
            <a:r>
              <a:rPr lang="zh-TW" altLang="zh-TW" sz="2000" dirty="0">
                <a:solidFill>
                  <a:srgbClr val="FF0000"/>
                </a:solidFill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限制</a:t>
            </a:r>
            <a:endParaRPr lang="en-HK" altLang="zh-TW" sz="2000" dirty="0"/>
          </a:p>
          <a:p>
            <a:r>
              <a:rPr lang="zh-TW" altLang="en-US" sz="2000" dirty="0"/>
              <a:t>接受基督後，獲得了</a:t>
            </a:r>
            <a:r>
              <a:rPr lang="zh-TW" altLang="en-US" sz="2000" dirty="0">
                <a:solidFill>
                  <a:srgbClr val="FF0000"/>
                </a:solidFill>
              </a:rPr>
              <a:t>神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rgbClr val="FF0000"/>
                </a:solidFill>
              </a:rPr>
              <a:t>子民</a:t>
            </a:r>
            <a:r>
              <a:rPr lang="zh-TW" altLang="en-US" sz="2000" dirty="0"/>
              <a:t>新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/>
              <a:t>身份</a:t>
            </a:r>
            <a:endParaRPr lang="en-HK" altLang="zh-TW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完整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/>
              <a:t>公民權和繼承權 </a:t>
            </a:r>
            <a:r>
              <a:rPr lang="en-HK" altLang="zh-TW" sz="2000" dirty="0"/>
              <a:t>- </a:t>
            </a:r>
            <a:r>
              <a:rPr lang="zh-TW" altLang="en-US" sz="2000" dirty="0"/>
              <a:t>通過接受基督，我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哋</a:t>
            </a:r>
            <a:r>
              <a:rPr lang="zh-TW" altLang="en-US" sz="2000" dirty="0"/>
              <a:t>可以繼承所有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/>
              <a:t>好處</a:t>
            </a:r>
            <a:endParaRPr lang="en-HK" sz="20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20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rgbClr val="FF0000"/>
                </a:solidFill>
              </a:rPr>
              <a:t>出黑暗 入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zh-TW" altLang="en-US" sz="2000" dirty="0">
                <a:solidFill>
                  <a:srgbClr val="FF0000"/>
                </a:solidFill>
              </a:rPr>
              <a:t>籍</a:t>
            </a:r>
            <a:r>
              <a:rPr lang="en-US" altLang="zh-TW" sz="2000" dirty="0">
                <a:solidFill>
                  <a:srgbClr val="FF0000"/>
                </a:solidFill>
              </a:rPr>
              <a:t>) </a:t>
            </a:r>
            <a:r>
              <a:rPr lang="zh-TW" altLang="en-US" sz="2000" dirty="0">
                <a:solidFill>
                  <a:srgbClr val="FF0000"/>
                </a:solidFill>
              </a:rPr>
              <a:t>奇妙光明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zh-TW" altLang="en-US" sz="2000" dirty="0">
                <a:solidFill>
                  <a:srgbClr val="FF0000"/>
                </a:solidFill>
              </a:rPr>
              <a:t>神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rgbClr val="FF0000"/>
                </a:solidFill>
              </a:rPr>
              <a:t>國度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  <a:r>
              <a:rPr lang="zh-TW" altLang="en-US" sz="2000" dirty="0">
                <a:solidFill>
                  <a:srgbClr val="FF0000"/>
                </a:solidFill>
              </a:rPr>
              <a:t> </a:t>
            </a:r>
            <a:endParaRPr lang="en-US" altLang="zh-TW" sz="2000" dirty="0">
              <a:solidFill>
                <a:srgbClr val="FF0000"/>
              </a:solidFill>
            </a:endParaRPr>
          </a:p>
          <a:p>
            <a:endParaRPr lang="en-US" altLang="zh-TW" sz="2000" dirty="0"/>
          </a:p>
          <a:p>
            <a:r>
              <a:rPr lang="zh-TW" altLang="en-US" sz="2000" dirty="0">
                <a:solidFill>
                  <a:srgbClr val="FF0000"/>
                </a:solidFill>
              </a:rPr>
              <a:t>出黑暗入奇妙光明</a:t>
            </a:r>
            <a:r>
              <a:rPr lang="en-HK" altLang="zh-TW" sz="2000" dirty="0">
                <a:solidFill>
                  <a:srgbClr val="FF0000"/>
                </a:solidFill>
              </a:rPr>
              <a:t>, </a:t>
            </a:r>
            <a:r>
              <a:rPr lang="zh-TW" altLang="en-US" sz="2000" dirty="0"/>
              <a:t>天家沒有不義</a:t>
            </a:r>
            <a:r>
              <a:rPr lang="en-US" altLang="zh-TW" sz="2000" dirty="0"/>
              <a:t>,</a:t>
            </a:r>
          </a:p>
          <a:p>
            <a:r>
              <a:rPr lang="zh-TW" altLang="en-US" sz="2000" dirty="0"/>
              <a:t>一個人接受耶穌基督為救主，得到佢救贖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/>
              <a:t>益處</a:t>
            </a:r>
            <a:endParaRPr lang="en-HK" altLang="zh-TW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>
                <a:solidFill>
                  <a:srgbClr val="FF0000"/>
                </a:solidFill>
              </a:rPr>
              <a:t>- </a:t>
            </a:r>
            <a:r>
              <a:rPr lang="zh-TW" altLang="en-US" sz="2000" dirty="0"/>
              <a:t>包括罪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/>
              <a:t>赦免 </a:t>
            </a:r>
            <a:endParaRPr lang="en-HK" altLang="zh-TW" sz="2000" dirty="0"/>
          </a:p>
          <a:p>
            <a:endParaRPr lang="en-US" altLang="zh-TW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20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702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羅馬書 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3:23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因為世人都犯了罪，虧缺了神的榮耀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我們都以什麼方式犯了罪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從神的角度來看的罪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,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罪 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-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不僅我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不應該做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，而且我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應該做無做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endParaRPr lang="en-HK" altLang="zh-TW" sz="20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一切的罪惡是世人習以為常，為了滿足私慾，為了錢財和利益就會一切不管不顧去作惡，</a:t>
            </a:r>
            <a:endParaRPr lang="en-US" altLang="zh-TW" sz="20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甚至有的人為了私慾敢於去傷害許多無辜嘅生命，或嚴重的破壞眾人賴以生存嘅環境，</a:t>
            </a:r>
            <a:endParaRPr lang="en-US" altLang="zh-TW" sz="20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彼得前書 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4:1,2 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新公民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身份</a:t>
            </a:r>
            <a:endParaRPr lang="en-GB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基督死在十字架上，為罪贖了我們 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比咗贖金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。 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接受基督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人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已經與罪斷絕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關係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作為神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子民。不受罪的管轄</a:t>
            </a:r>
            <a:r>
              <a:rPr lang="en-US" altLang="zh-TW" sz="2000" baseline="0" dirty="0">
                <a:solidFill>
                  <a:schemeClr val="tx1"/>
                </a:solidFill>
                <a:latin typeface="+mn-ea"/>
                <a:ea typeface="+mn-ea"/>
              </a:rPr>
              <a:t> 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我們不必屈服於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人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情慾</a:t>
            </a:r>
            <a:endParaRPr lang="en-GB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只從神的旨意在世度餘下的光陰。</a:t>
            </a:r>
            <a:endParaRPr lang="en-GB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888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latin typeface="+mn-ea"/>
                <a:ea typeface="+mn-ea"/>
              </a:rPr>
              <a:t>彼得前書</a:t>
            </a:r>
            <a:r>
              <a:rPr lang="en-US" altLang="zh-TW" sz="2000" dirty="0">
                <a:latin typeface="+mn-ea"/>
                <a:ea typeface="+mn-ea"/>
                <a:cs typeface="Times New Roman" panose="02020603050405020304" pitchFamily="18" charset="0"/>
              </a:rPr>
              <a:t>2:1</a:t>
            </a:r>
            <a:r>
              <a:rPr lang="zh-TW" altLang="en-US" sz="2000" dirty="0">
                <a:latin typeface="+mn-ea"/>
                <a:ea typeface="+mn-ea"/>
              </a:rPr>
              <a:t>撫心自問，大家有無</a:t>
            </a: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惡毒，詭詐、假善、嫉妒，毀謗</a:t>
            </a:r>
            <a:endParaRPr lang="en-US" altLang="zh-TW" sz="2000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latin typeface="+mn-ea"/>
                <a:ea typeface="+mn-ea"/>
              </a:rPr>
              <a:t>不應該做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en-US" altLang="zh-TW" sz="200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 </a:t>
            </a:r>
            <a:r>
              <a:rPr lang="zh-TW" altLang="en-US" sz="2000" dirty="0">
                <a:latin typeface="+mn-ea"/>
                <a:ea typeface="+mn-ea"/>
              </a:rPr>
              <a:t>應該做無做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endParaRPr lang="en-HK" altLang="zh-TW" sz="20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因為基督既在肉身受苦</a:t>
            </a:r>
            <a:r>
              <a:rPr lang="en-HK" altLang="zh-TW" sz="2000" dirty="0">
                <a:latin typeface="+mn-ea"/>
                <a:ea typeface="+mn-ea"/>
                <a:cs typeface="Times New Roman" panose="02020603050405020304" pitchFamily="18" charset="0"/>
              </a:rPr>
              <a:t>, </a:t>
            </a:r>
            <a:r>
              <a:rPr lang="zh-TW" altLang="en-US" sz="2000" dirty="0">
                <a:latin typeface="+mn-ea"/>
                <a:ea typeface="+mn-ea"/>
              </a:rPr>
              <a:t>我們</a:t>
            </a: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有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新身份</a:t>
            </a:r>
            <a:r>
              <a:rPr lang="en-HK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endParaRPr lang="en-US" altLang="zh-TW" sz="2000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latin typeface="+mn-ea"/>
                <a:ea typeface="+mn-ea"/>
              </a:rPr>
              <a:t>你現在知道，改變方向信靠基督 必須悔改你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latin typeface="+mn-ea"/>
                <a:ea typeface="+mn-ea"/>
              </a:rPr>
              <a:t>罪</a:t>
            </a:r>
            <a:endParaRPr lang="en-GB" sz="2000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altLang="zh-TW" sz="2000" baseline="0" dirty="0">
                <a:latin typeface="+mn-ea"/>
                <a:ea typeface="+mn-ea"/>
              </a:rPr>
              <a:t> -</a:t>
            </a:r>
            <a:r>
              <a:rPr lang="zh-TW" altLang="en-US" sz="2000" dirty="0">
                <a:latin typeface="+mn-ea"/>
                <a:ea typeface="+mn-ea"/>
              </a:rPr>
              <a:t>彼得前書</a:t>
            </a:r>
            <a:r>
              <a:rPr lang="en-HK" altLang="zh-TW" sz="2000" dirty="0">
                <a:latin typeface="+mn-ea"/>
                <a:ea typeface="+mn-ea"/>
                <a:cs typeface="Times New Roman" panose="02020603050405020304" pitchFamily="18" charset="0"/>
              </a:rPr>
              <a:t>2:11</a:t>
            </a:r>
            <a:r>
              <a:rPr lang="zh-TW" altLang="en-US" sz="2000" dirty="0">
                <a:latin typeface="+mn-ea"/>
                <a:ea typeface="+mn-ea"/>
              </a:rPr>
              <a:t>我們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除去</a:t>
            </a:r>
            <a:r>
              <a:rPr lang="en-HK" altLang="zh-TW" sz="2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擱置或放棄</a:t>
            </a:r>
            <a:r>
              <a:rPr lang="en-HK" altLang="zh-TW" sz="2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+mn-ea"/>
                <a:ea typeface="+mn-ea"/>
              </a:rPr>
              <a:t>罪束縛</a:t>
            </a:r>
            <a:r>
              <a:rPr lang="en-HK" altLang="zh-TW" sz="2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, 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可以向</a:t>
            </a:r>
            <a:r>
              <a:rPr lang="zh-TW" altLang="en-US" sz="2000" dirty="0">
                <a:latin typeface="+mn-ea"/>
                <a:ea typeface="+mn-ea"/>
              </a:rPr>
              <a:t>罪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說不</a:t>
            </a:r>
            <a:endParaRPr lang="en-HK" altLang="zh-TW" sz="20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latin typeface="+mn-ea"/>
                <a:ea typeface="+mn-ea"/>
              </a:rPr>
              <a:t>改變我們的生活</a:t>
            </a:r>
            <a:r>
              <a:rPr lang="en-HK" altLang="zh-TW" sz="2000" dirty="0">
                <a:latin typeface="+mn-ea"/>
                <a:ea typeface="+mn-ea"/>
              </a:rPr>
              <a:t>/</a:t>
            </a:r>
            <a:r>
              <a:rPr lang="zh-TW" altLang="en-US" sz="2000" dirty="0">
                <a:latin typeface="+mn-ea"/>
                <a:ea typeface="+mn-ea"/>
              </a:rPr>
              <a:t>行為</a:t>
            </a:r>
            <a:r>
              <a:rPr lang="en-US" altLang="zh-TW" sz="2000" dirty="0">
                <a:latin typeface="+mn-ea"/>
                <a:ea typeface="+mn-ea"/>
              </a:rPr>
              <a:t>——</a:t>
            </a:r>
            <a:r>
              <a:rPr lang="zh-TW" altLang="en-US" sz="2000" dirty="0">
                <a:latin typeface="+mn-ea"/>
                <a:ea typeface="+mn-ea"/>
              </a:rPr>
              <a:t>遠離罪惡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latin typeface="+mn-ea"/>
                <a:ea typeface="+mn-ea"/>
              </a:rPr>
              <a:t>慾望</a:t>
            </a:r>
            <a:endParaRPr lang="en-HK" altLang="zh-TW" sz="2000" dirty="0">
              <a:latin typeface="+mn-ea"/>
              <a:ea typeface="+mn-ea"/>
            </a:endParaRPr>
          </a:p>
          <a:p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992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重生</a:t>
            </a:r>
            <a:r>
              <a:rPr lang="en-HK" altLang="zh-TW" sz="2000" b="0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新生命</a:t>
            </a:r>
            <a:endParaRPr lang="en-HK" altLang="zh-TW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新生命來自內心，接受基督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喺</a:t>
            </a:r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我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心中。 </a:t>
            </a:r>
            <a:endParaRPr lang="en-HK" altLang="zh-TW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靈魂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喺</a:t>
            </a:r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改變帶來生活方式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改變。</a:t>
            </a:r>
            <a:endParaRPr lang="en-HK" altLang="zh-TW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HK" altLang="zh-TW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好</a:t>
            </a:r>
            <a:r>
              <a:rPr lang="en-US" altLang="zh-TW" sz="2000" b="0" dirty="0">
                <a:solidFill>
                  <a:schemeClr val="tx1"/>
                </a:solidFill>
                <a:latin typeface="+mn-ea"/>
                <a:ea typeface="+mn-ea"/>
              </a:rPr>
              <a:t>——</a:t>
            </a:r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不是按照自己的標準，而是按照神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標準。</a:t>
            </a:r>
            <a:endParaRPr lang="en-US" altLang="zh-TW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US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新身份</a:t>
            </a:r>
            <a:r>
              <a:rPr lang="en-US" altLang="zh-TW" sz="2000" b="0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新生命 </a:t>
            </a:r>
            <a:r>
              <a:rPr lang="en-US" altLang="zh-TW" sz="2000" b="0" dirty="0">
                <a:solidFill>
                  <a:schemeClr val="tx1"/>
                </a:solidFill>
                <a:latin typeface="+mn-ea"/>
                <a:ea typeface="+mn-ea"/>
              </a:rPr>
              <a:t>=</a:t>
            </a:r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無</a:t>
            </a:r>
            <a:r>
              <a:rPr lang="zh-TW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苦難</a:t>
            </a:r>
            <a:r>
              <a:rPr lang="en-US" altLang="zh-TW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en-US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HK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972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0" dirty="0"/>
              <a:t>新身份和新生命不會阻止</a:t>
            </a:r>
            <a:r>
              <a:rPr lang="zh-TW" alt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苦難</a:t>
            </a:r>
            <a:endParaRPr lang="en-US" altLang="zh-TW" sz="20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20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0" dirty="0"/>
              <a:t>我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哋</a:t>
            </a:r>
            <a:r>
              <a:rPr lang="zh-TW" altLang="en-US" sz="2000" b="0" dirty="0"/>
              <a:t>都以不同的方式受苦</a:t>
            </a:r>
            <a:endParaRPr lang="en-HK" altLang="zh-TW" sz="2000" b="0" dirty="0"/>
          </a:p>
          <a:p>
            <a:r>
              <a:rPr lang="zh-TW" altLang="en-US" sz="2000" b="0" dirty="0"/>
              <a:t>醫院充新冠病例</a:t>
            </a:r>
            <a:r>
              <a:rPr lang="en-US" altLang="zh-TW" sz="2000" b="0" dirty="0"/>
              <a:t>, </a:t>
            </a:r>
            <a:r>
              <a:rPr lang="zh-TW" altLang="en-US" sz="2000" b="0" dirty="0"/>
              <a:t>醫療系統崩潰 </a:t>
            </a:r>
            <a:r>
              <a:rPr lang="en-HK" altLang="zh-TW" sz="2000" b="0" dirty="0"/>
              <a:t>- </a:t>
            </a:r>
            <a:r>
              <a:rPr lang="zh-TW" altLang="en-US" sz="2000" b="0" dirty="0"/>
              <a:t>長者病人在停車場等候</a:t>
            </a:r>
            <a:endParaRPr lang="en-HK" altLang="zh-TW" sz="20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0" dirty="0"/>
              <a:t>即使有苦難也有希望</a:t>
            </a:r>
            <a:r>
              <a:rPr lang="en-US" altLang="zh-TW" sz="2000" b="0" dirty="0"/>
              <a:t>——</a:t>
            </a:r>
            <a:r>
              <a:rPr lang="zh-TW" altLang="en-US" sz="2000" b="0" dirty="0"/>
              <a:t>永生，天堂之家</a:t>
            </a:r>
            <a:r>
              <a:rPr lang="en-US" altLang="zh-TW" sz="2000" b="0" dirty="0"/>
              <a:t>——</a:t>
            </a:r>
            <a:r>
              <a:rPr lang="zh-TW" altLang="en-US" sz="2000" b="0" dirty="0"/>
              <a:t>不會白費。</a:t>
            </a:r>
            <a:endParaRPr lang="en-HK" altLang="zh-TW" sz="20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0" dirty="0"/>
              <a:t>我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哋</a:t>
            </a:r>
            <a:r>
              <a:rPr lang="zh-TW" altLang="en-US" sz="2000" b="0" dirty="0"/>
              <a:t>還在人生旅途中</a:t>
            </a:r>
            <a:r>
              <a:rPr lang="en-HK" altLang="zh-TW" sz="2000" b="0" dirty="0"/>
              <a:t>- </a:t>
            </a:r>
            <a:r>
              <a:rPr lang="zh-TW" altLang="en-US" sz="2000" b="0" dirty="0"/>
              <a:t>還面對迫害</a:t>
            </a:r>
            <a:r>
              <a:rPr lang="en-US" altLang="zh-TW" sz="2000" b="0" dirty="0"/>
              <a:t>/</a:t>
            </a:r>
            <a:r>
              <a:rPr lang="zh-TW" altLang="en-US" sz="2000" b="0" dirty="0"/>
              <a:t>不公</a:t>
            </a:r>
            <a:r>
              <a:rPr lang="en-US" altLang="zh-TW" sz="2000" b="0" dirty="0"/>
              <a:t>/</a:t>
            </a:r>
            <a:r>
              <a:rPr lang="zh-TW" altLang="en-US" sz="2000" b="0" dirty="0"/>
              <a:t>苦難。我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哋</a:t>
            </a:r>
            <a:r>
              <a:rPr lang="zh-TW" altLang="en-US" sz="2000" b="0" dirty="0"/>
              <a:t>每天都面對反對。遭受邪惡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b="0" dirty="0"/>
              <a:t>攻擊。</a:t>
            </a:r>
            <a:endParaRPr lang="en-HK" altLang="zh-TW" sz="20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0" dirty="0"/>
              <a:t>我們可能會遇到未經證實</a:t>
            </a:r>
            <a:r>
              <a:rPr lang="en-US" altLang="zh-TW" sz="2000" b="0" dirty="0"/>
              <a:t>/</a:t>
            </a:r>
            <a:r>
              <a:rPr lang="zh-TW" altLang="en-US" sz="2000" b="0" dirty="0"/>
              <a:t>虛假的指控。 這些指責可能來自誤解，但在最壞的情況下來自惡意。</a:t>
            </a:r>
            <a:endParaRPr lang="en-GB" sz="2000" b="0" dirty="0"/>
          </a:p>
          <a:p>
            <a:endParaRPr lang="en-HK" altLang="zh-TW" sz="2000" b="0" dirty="0"/>
          </a:p>
          <a:p>
            <a:r>
              <a:rPr lang="zh-TW" alt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新生命</a:t>
            </a:r>
            <a:r>
              <a:rPr lang="zh-TW" altLang="en-US" sz="2000" b="0" dirty="0"/>
              <a:t>不是看破紅塵，麻醉自己。 而是活在有血有肉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b="0" dirty="0"/>
              <a:t>當下，承受著真正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b="0" dirty="0"/>
              <a:t>痛苦，承擔著具體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b="0" dirty="0"/>
              <a:t>責任。</a:t>
            </a:r>
            <a:endParaRPr lang="en-HK" altLang="zh-TW" sz="2000" b="0" dirty="0"/>
          </a:p>
          <a:p>
            <a:endParaRPr lang="en-HK" altLang="zh-TW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646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新生命</a:t>
            </a:r>
            <a:r>
              <a:rPr lang="en-HK" altLang="zh-TW" sz="2000" baseline="0" dirty="0">
                <a:solidFill>
                  <a:schemeClr val="tx1"/>
                </a:solidFill>
                <a:latin typeface="+mn-ea"/>
                <a:ea typeface="+mn-ea"/>
              </a:rPr>
              <a:t> -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帶著來自基督的力量來面對生活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挑戰。基督在此時此地與我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同行，面對生活中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掙扎。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彼得前書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2:22-24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耶穌基督作為救主，佢唔係羅馬時代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典型戰爭英雄，佢唔係希律王掌政權。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基督以苦難為榜樣。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基督也面臨誣告。 佢無罪，卻為罪人而死。 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彼得前書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3:18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為義受苦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基督，也明白我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正在經歷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痛苦和苦難。 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祂自己為我們的罪而死，好讓我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在接佢為救主，就可以活到公義中。 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受過迫害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受難的人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會謹慎邊個交談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面對迫害，除了耶穌基督也許無人了解我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，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佢到這個世界來擔當我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罪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祂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傷口醫治了我們。 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耶穌基督如何醫治我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彼得前書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2:10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彼得前書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2:12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耶穌知道苦難，會一路陪伴我憐憫我們，關心我們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基督和我們一起生活，經歷我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痛苦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你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接受佢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醫治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憐恤/眷顧嗎？</a:t>
            </a:r>
            <a:endParaRPr lang="en-GB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504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彼得前書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2.12,</a:t>
            </a:r>
            <a:r>
              <a:rPr lang="en-HK" altLang="zh-TW" sz="2000" baseline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</a:p>
          <a:p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彼得前書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3:16 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好行為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完成的事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不只是行善，而是有價值，可敬，高貴，做正確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事，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堅定地按照聖經的標準選擇好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，儘管要付出代價。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彼得前書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3:1,2 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新生命的果實是漸進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但可以被其他人睇到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GB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99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2000" b="0" dirty="0">
                <a:latin typeface="+mn-ea"/>
                <a:ea typeface="+mn-ea"/>
              </a:rPr>
              <a:t>今天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b="0" dirty="0">
                <a:latin typeface="+mn-ea"/>
                <a:ea typeface="+mn-ea"/>
              </a:rPr>
              <a:t>聖經經文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喺</a:t>
            </a:r>
            <a:r>
              <a:rPr lang="zh-TW" alt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彼得前書 </a:t>
            </a:r>
            <a:r>
              <a:rPr lang="en-US" altLang="zh-TW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2:9-12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2000" b="0" dirty="0">
                <a:latin typeface="+mn-ea"/>
                <a:ea typeface="+mn-ea"/>
              </a:rPr>
              <a:t>我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b="0" dirty="0">
                <a:latin typeface="+mn-ea"/>
                <a:ea typeface="+mn-ea"/>
              </a:rPr>
              <a:t>會考慮經文裡面</a:t>
            </a:r>
            <a:r>
              <a:rPr lang="en-US" altLang="zh-TW" sz="2000" b="0" dirty="0">
                <a:latin typeface="+mn-ea"/>
                <a:ea typeface="+mn-ea"/>
              </a:rPr>
              <a:t>3 </a:t>
            </a:r>
            <a:r>
              <a:rPr lang="zh-TW" altLang="en-US" sz="2000" b="0" dirty="0">
                <a:latin typeface="+mn-ea"/>
                <a:ea typeface="+mn-ea"/>
              </a:rPr>
              <a:t>個問題</a:t>
            </a:r>
            <a:endParaRPr lang="en-HK" altLang="zh-TW" sz="2000" b="0" dirty="0">
              <a:latin typeface="+mn-ea"/>
              <a:ea typeface="+mn-ea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2000" b="0" dirty="0">
                <a:solidFill>
                  <a:srgbClr val="FF0000"/>
                </a:solidFill>
                <a:latin typeface="+mn-ea"/>
                <a:ea typeface="+mn-ea"/>
              </a:rPr>
              <a:t>客旅，是寄居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喺</a:t>
            </a:r>
            <a:r>
              <a:rPr lang="zh-TW" altLang="en-US" sz="2000" b="0" dirty="0">
                <a:latin typeface="+mn-ea"/>
                <a:ea typeface="+mn-ea"/>
              </a:rPr>
              <a:t>什麼意思？ </a:t>
            </a:r>
            <a:r>
              <a:rPr lang="en-US" altLang="zh-TW" sz="2000" b="0" dirty="0">
                <a:latin typeface="+mn-ea"/>
                <a:ea typeface="+mn-ea"/>
              </a:rPr>
              <a:t>- </a:t>
            </a:r>
            <a:r>
              <a:rPr lang="zh-TW" altLang="en-US" sz="2000" b="0" dirty="0">
                <a:latin typeface="+mn-ea"/>
                <a:ea typeface="+mn-ea"/>
              </a:rPr>
              <a:t>最終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b="0" dirty="0">
                <a:latin typeface="+mn-ea"/>
                <a:ea typeface="+mn-ea"/>
              </a:rPr>
              <a:t>目的地</a:t>
            </a:r>
            <a:r>
              <a:rPr lang="en-HK" altLang="zh-TW" sz="2000" b="0" dirty="0">
                <a:latin typeface="+mn-ea"/>
                <a:ea typeface="+mn-ea"/>
              </a:rPr>
              <a:t>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2000" b="0" dirty="0">
                <a:latin typeface="+mn-ea"/>
                <a:ea typeface="+mn-ea"/>
              </a:rPr>
              <a:t>接受耶穌基督為救主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b="0" dirty="0">
                <a:latin typeface="+mn-ea"/>
                <a:ea typeface="+mn-ea"/>
              </a:rPr>
              <a:t>新身份</a:t>
            </a:r>
            <a:r>
              <a:rPr lang="en-HK" altLang="zh-TW" sz="2000" b="0" dirty="0">
                <a:latin typeface="+mn-ea"/>
                <a:ea typeface="+mn-ea"/>
              </a:rPr>
              <a:t>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2000" b="0" dirty="0">
                <a:latin typeface="+mn-ea"/>
                <a:ea typeface="+mn-ea"/>
              </a:rPr>
              <a:t>接受耶穌基督為救主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b="0" dirty="0">
                <a:latin typeface="+mn-ea"/>
                <a:ea typeface="+mn-ea"/>
              </a:rPr>
              <a:t>新生</a:t>
            </a:r>
            <a:r>
              <a:rPr lang="zh-TW" alt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命</a:t>
            </a:r>
            <a:r>
              <a:rPr lang="en-HK" altLang="zh-TW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en-GB" sz="2000" b="0" dirty="0"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024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000" dirty="0" err="1"/>
              <a:t>人口稠密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en-GB" sz="2000" dirty="0" err="1"/>
              <a:t>亞歷山大港受到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en-GB" sz="2000" dirty="0" err="1"/>
              <a:t>打擊尤其嚴重</a:t>
            </a:r>
            <a:r>
              <a:rPr lang="en-GB" sz="2000" dirty="0"/>
              <a:t>。</a:t>
            </a:r>
          </a:p>
          <a:p>
            <a:endParaRPr lang="en-GB" sz="2000" dirty="0"/>
          </a:p>
          <a:p>
            <a:r>
              <a:rPr lang="en-GB" sz="2000" dirty="0" err="1"/>
              <a:t>在嚴峻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en-GB" sz="2000" dirty="0" err="1"/>
              <a:t>情況下，羅馬人責怪</a:t>
            </a:r>
            <a:r>
              <a:rPr lang="zh-TW" altLang="en-US" sz="2000" dirty="0"/>
              <a:t>佢</a:t>
            </a:r>
            <a:r>
              <a:rPr lang="en-GB" sz="2000" dirty="0"/>
              <a:t>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en-GB" sz="2000" dirty="0" err="1"/>
              <a:t>領導</a:t>
            </a:r>
            <a:r>
              <a:rPr lang="en-GB" sz="2000" dirty="0"/>
              <a:t>。</a:t>
            </a:r>
          </a:p>
          <a:p>
            <a:r>
              <a:rPr lang="en-GB" sz="2000" dirty="0" err="1"/>
              <a:t>羅馬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en-GB" sz="2000" dirty="0" err="1"/>
              <a:t>領導人反過來尋找替罪羊。羅馬皇帝德修斯將所有的責任都歸咎於基督教會及其成員</a:t>
            </a:r>
            <a:r>
              <a:rPr lang="en-GB" sz="2000" dirty="0"/>
              <a:t>。</a:t>
            </a:r>
          </a:p>
          <a:p>
            <a:r>
              <a:rPr lang="en-GB" sz="2000" dirty="0" err="1"/>
              <a:t>他解釋說，自然災害代表了</a:t>
            </a:r>
            <a:r>
              <a:rPr lang="zh-TW" altLang="en-US" sz="2000" dirty="0"/>
              <a:t>神祇復仇</a:t>
            </a:r>
            <a:r>
              <a:rPr lang="en-GB" sz="2000" dirty="0"/>
              <a:t>。</a:t>
            </a:r>
            <a:r>
              <a:rPr lang="en-GB" sz="2000" dirty="0" err="1"/>
              <a:t>因為隨著基督教的發展，很少有人向偶像獻祭，偶像被激怒了</a:t>
            </a:r>
            <a:r>
              <a:rPr lang="en-GB" sz="2000" dirty="0"/>
              <a:t>。</a:t>
            </a:r>
          </a:p>
          <a:p>
            <a:r>
              <a:rPr lang="en-GB" sz="2000" dirty="0" err="1"/>
              <a:t>對基督徒有很大的迫害</a:t>
            </a:r>
            <a:r>
              <a:rPr lang="en-GB" sz="2000" dirty="0"/>
              <a:t>。</a:t>
            </a:r>
          </a:p>
          <a:p>
            <a:endParaRPr lang="en-GB" sz="2000" dirty="0"/>
          </a:p>
          <a:p>
            <a:r>
              <a:rPr lang="en-GB" sz="2000" dirty="0" err="1"/>
              <a:t>隨著瘟疫的蔓延，許多羅馬人甚至放棄了生病的家人，將病人丟在大街上，逃離了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</a:t>
            </a:r>
            <a:r>
              <a:rPr lang="en-GB" sz="2000" dirty="0" err="1"/>
              <a:t>座城市</a:t>
            </a:r>
            <a:r>
              <a:rPr lang="en-GB" sz="2000" dirty="0"/>
              <a:t>。</a:t>
            </a:r>
          </a:p>
          <a:p>
            <a:r>
              <a:rPr lang="en-GB" sz="2000" dirty="0" err="1"/>
              <a:t>比同時代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en-GB" sz="2000" dirty="0" err="1"/>
              <a:t>羅馬異教徒</a:t>
            </a:r>
            <a:r>
              <a:rPr lang="en-GB" sz="2000" dirty="0"/>
              <a:t>, </a:t>
            </a:r>
            <a:r>
              <a:rPr lang="en-GB" sz="2000" dirty="0" err="1"/>
              <a:t>基督徒照顧病人，即使在瘟疫時期，對基督徒來說也是一項公認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en-GB" sz="2000" dirty="0" err="1"/>
              <a:t>宗教義務</a:t>
            </a:r>
            <a:r>
              <a:rPr lang="en-GB" sz="2000" dirty="0"/>
              <a:t>。</a:t>
            </a:r>
          </a:p>
          <a:p>
            <a:r>
              <a:rPr lang="en-GB" sz="2000" dirty="0" err="1"/>
              <a:t>基督徒從藏身之處出來照顧病人，照顧垂死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en-GB" sz="2000" dirty="0" err="1"/>
              <a:t>人，埋葬死者</a:t>
            </a:r>
            <a:r>
              <a:rPr lang="en-GB" sz="2000" dirty="0"/>
              <a:t>。</a:t>
            </a:r>
          </a:p>
          <a:p>
            <a:r>
              <a:rPr lang="zh-TW" altLang="en-US" sz="2000" dirty="0"/>
              <a:t>許多基督徒和領袖也</a:t>
            </a:r>
            <a:r>
              <a:rPr lang="en-GB" sz="2000" dirty="0" err="1"/>
              <a:t>在瘟疫中殉道</a:t>
            </a:r>
            <a:endParaRPr lang="en-GB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524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err="1"/>
              <a:t>當所有其他人逃離</a:t>
            </a:r>
            <a:r>
              <a:rPr lang="en-GB" sz="2000" dirty="0"/>
              <a:t>,</a:t>
            </a:r>
            <a:r>
              <a:rPr lang="en-GB" sz="2000" baseline="0" dirty="0"/>
              <a:t> </a:t>
            </a:r>
            <a:r>
              <a:rPr lang="en-GB" sz="2000" dirty="0" err="1"/>
              <a:t>羅馬看到</a:t>
            </a:r>
            <a:r>
              <a:rPr lang="zh-TW" altLang="en-US" sz="2000" dirty="0"/>
              <a:t>這些基督徒</a:t>
            </a:r>
            <a:r>
              <a:rPr lang="en-HK" altLang="zh-TW" sz="2000" dirty="0"/>
              <a:t>, </a:t>
            </a:r>
            <a:r>
              <a:rPr lang="en-GB" sz="2000" dirty="0" err="1"/>
              <a:t>冒著遭受迫害</a:t>
            </a:r>
            <a:r>
              <a:rPr lang="zh-TW" altLang="zh-TW" sz="2000" dirty="0">
                <a:solidFill>
                  <a:srgbClr val="FF0000"/>
                </a:solidFill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同</a:t>
            </a:r>
            <a:r>
              <a:rPr lang="en-GB" sz="2000" dirty="0" err="1"/>
              <a:t>感染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en-GB" sz="2000" dirty="0" err="1"/>
              <a:t>巨大風險，朝著相反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en-GB" sz="2000" dirty="0" err="1"/>
              <a:t>方向前進</a:t>
            </a:r>
            <a:r>
              <a:rPr lang="en-GB" sz="2000" dirty="0"/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err="1"/>
              <a:t>這就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en-GB" sz="2000" dirty="0" err="1"/>
              <a:t>信仰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en-GB" sz="2000" dirty="0" err="1"/>
              <a:t>有力論據</a:t>
            </a:r>
            <a:r>
              <a:rPr lang="en-GB" sz="2000" dirty="0"/>
              <a:t>。</a:t>
            </a:r>
          </a:p>
          <a:p>
            <a:pPr marL="0" indent="0"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這種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信仰</a:t>
            </a:r>
            <a:r>
              <a:rPr lang="zh-TW" altLang="zh-TW" sz="2000" dirty="0">
                <a:solidFill>
                  <a:srgbClr val="FF0000"/>
                </a:solidFill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同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實踐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，唔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喺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你想要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HK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</a:t>
            </a:r>
            <a:r>
              <a:rPr lang="en-US" altLang="zh-TW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基督徒唔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喺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你想成為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en-HK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743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/>
              <a:t>讓我們用 </a:t>
            </a:r>
            <a:r>
              <a:rPr lang="en-US" altLang="zh-TW" sz="2000" dirty="0"/>
              <a:t>3 </a:t>
            </a:r>
            <a:r>
              <a:rPr lang="zh-TW" altLang="en-US" sz="2000" dirty="0"/>
              <a:t>個思考問題來結束這篇講道</a:t>
            </a:r>
            <a:endParaRPr lang="en-HK" altLang="zh-TW" sz="2000" dirty="0"/>
          </a:p>
          <a:p>
            <a:r>
              <a:rPr lang="zh-TW" altLang="en-US" sz="2000" dirty="0"/>
              <a:t>在 </a:t>
            </a:r>
            <a:r>
              <a:rPr lang="en-US" altLang="zh-TW" sz="2000" dirty="0"/>
              <a:t>2 </a:t>
            </a:r>
            <a:r>
              <a:rPr lang="zh-TW" altLang="en-US" sz="2000" dirty="0"/>
              <a:t>分鐘內思考這些問題</a:t>
            </a:r>
            <a:endParaRPr lang="en-HK" altLang="zh-TW" sz="2000" dirty="0"/>
          </a:p>
          <a:p>
            <a:r>
              <a:rPr lang="zh-TW" altLang="en-US" sz="2000" dirty="0"/>
              <a:t>之後蔡牧師會為我們祈禱</a:t>
            </a:r>
            <a:endParaRPr lang="en-HK" altLang="zh-TW" sz="2000" dirty="0"/>
          </a:p>
          <a:p>
            <a:endParaRPr lang="en-HK" altLang="zh-TW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68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73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0" dirty="0">
                <a:solidFill>
                  <a:schemeClr val="tx1"/>
                </a:solidFill>
                <a:latin typeface="+mn-ea"/>
                <a:ea typeface="+mn-ea"/>
              </a:rPr>
              <a:t>我</a:t>
            </a:r>
            <a:r>
              <a:rPr lang="zh-TW" altLang="en-US" sz="2000" b="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喺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分散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群體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(Diaspora communities)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出於不同的原因來到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澳洲</a:t>
            </a:r>
            <a:endParaRPr lang="en-HK" altLang="zh-TW" sz="20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在記憶當中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保留了對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家鄉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一份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記憶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但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一旦我們離開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家鄉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，我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哋嘅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家鄉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都會發生變化，不再是原來的樣子。 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一些變化會使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家鄉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變得面目全非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!</a:t>
            </a:r>
            <a:endParaRPr lang="zh-TW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9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我們都作為客旅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旅客或外國留學生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經歷。 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我們只是停留一小段時間就離開了。 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HK" altLang="zh-TW" sz="200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希伯來書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11:</a:t>
            </a:r>
            <a:r>
              <a:rPr lang="en-GB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13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作為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「陌生人」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：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離開家鄉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進入另一個居住場景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,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可能會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同周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圍環境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同主流文化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語言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習慣</a:t>
            </a:r>
            <a:r>
              <a:rPr lang="en-GB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  <a:sym typeface="Wingdings"/>
              </a:rPr>
              <a:t>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有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D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格格不入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但通常對現在所屬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地方，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想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發展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聯繫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但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參與是有限。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沒有任何政治權利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或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完整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公民身份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亦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在婚姻嫁娶、從事的行業、土地擁有和繼承、投票和結舍等都受限制</a:t>
            </a:r>
            <a:r>
              <a:rPr lang="en-GB" altLang="zh-TW" sz="20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  <a:sym typeface="Wingdings"/>
              </a:rPr>
              <a:t></a:t>
            </a:r>
          </a:p>
          <a:p>
            <a:endParaRPr lang="zh-TW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69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11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彼前二</a:t>
            </a:r>
            <a:r>
              <a:rPr lang="en-GB" altLang="zh-TW" sz="2000" dirty="0">
                <a:solidFill>
                  <a:schemeClr val="tx1"/>
                </a:solidFill>
                <a:latin typeface="+mn-ea"/>
                <a:ea typeface="+mn-ea"/>
              </a:rPr>
              <a:t>11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將兩個指涉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不同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在異地逗留模式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名詞放在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一齊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，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歷代志上上</a:t>
            </a:r>
            <a:r>
              <a:rPr lang="en-GB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29:15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我們活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喺依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個世界上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好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似一個旅程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轉瞬即逝”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同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“暫時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”。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大衛王感嘆人生嘅短暫，提醒我哋，在地上只是客旅，喺寄居的，我們唔係依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個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世界嘅永久居民，我們永遠嘅家唔係地上，而係天上。</a:t>
            </a:r>
            <a:endParaRPr lang="zh-TW" altLang="en-US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419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逗留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時間好短。 好多嘢都唔確定。無論身在何處，都無法牢牢抓住面前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嘢。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戰爭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,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自然災害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新南威爾士</a:t>
            </a:r>
            <a:r>
              <a:rPr lang="en-HK" altLang="zh-TW" sz="2000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昆士蘭水浸 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,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眼前嘅榮耀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轉眼就過去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冠狀病毒全球大流行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,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 最繁華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地區變為空城</a:t>
            </a:r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每個人都面臨疾病</a:t>
            </a:r>
            <a:r>
              <a:rPr lang="zh-TW" altLang="zh-TW" sz="2000" dirty="0">
                <a:solidFill>
                  <a:schemeClr val="tx1"/>
                </a:solidFill>
                <a:latin typeface="+mn-ea"/>
                <a:ea typeface="+mn-ea"/>
              </a:rPr>
              <a:t>同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死亡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無論我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哋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年輕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US" altLang="zh-TW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既然人間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生命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喺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短暫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、轉瞬即逝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，</a:t>
            </a:r>
            <a:endParaRPr lang="en-GB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客旅</a:t>
            </a:r>
            <a:r>
              <a:rPr lang="en-US" altLang="zh-TW" sz="2000" b="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/</a:t>
            </a:r>
            <a:r>
              <a:rPr lang="zh-TW" altLang="en-US" sz="2000" b="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寄居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者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唔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需要太在意小事或一時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嘅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成敗，因為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依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D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嘢轉眼就過去。 </a:t>
            </a:r>
            <a:endParaRPr lang="en-HK" altLang="zh-TW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80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2E51-F6DD-4BE9-95A7-3FF85C9A6BB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40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12" indent="0" algn="ctr">
              <a:buNone/>
              <a:defRPr sz="2400"/>
            </a:lvl2pPr>
            <a:lvl3pPr marL="914423" indent="0" algn="ctr">
              <a:buNone/>
              <a:defRPr sz="2400"/>
            </a:lvl3pPr>
            <a:lvl4pPr marL="1371634" indent="0" algn="ctr">
              <a:buNone/>
              <a:defRPr sz="2000"/>
            </a:lvl4pPr>
            <a:lvl5pPr marL="1828846" indent="0" algn="ctr">
              <a:buNone/>
              <a:defRPr sz="2000"/>
            </a:lvl5pPr>
            <a:lvl6pPr marL="2286057" indent="0" algn="ctr">
              <a:buNone/>
              <a:defRPr sz="2000"/>
            </a:lvl6pPr>
            <a:lvl7pPr marL="2743269" indent="0" algn="ctr">
              <a:buNone/>
              <a:defRPr sz="2000"/>
            </a:lvl7pPr>
            <a:lvl8pPr marL="3200480" indent="0" algn="ctr">
              <a:buNone/>
              <a:defRPr sz="2000"/>
            </a:lvl8pPr>
            <a:lvl9pPr marL="3657691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EE4-68D1-47F2-AEBE-06AAB6586924}" type="datetime1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4849-F324-47A6-85A9-8CC4730B8F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70942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EE4-68D1-47F2-AEBE-06AAB6586924}" type="datetime1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4849-F324-47A6-85A9-8CC4730B8F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081865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2"/>
            <a:ext cx="2135981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EE4-68D1-47F2-AEBE-06AAB6586924}" type="datetime1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4849-F324-47A6-85A9-8CC4730B8F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714255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EE4-68D1-47F2-AEBE-06AAB6586924}" type="datetime1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4849-F324-47A6-85A9-8CC4730B8F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559303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EE4-68D1-47F2-AEBE-06AAB6586924}" type="datetime1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4849-F324-47A6-85A9-8CC4730B8F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9091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7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9"/>
            <a:ext cx="4011930" cy="40233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EE4-68D1-47F2-AEBE-06AAB6586924}" type="datetime1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4849-F324-47A6-85A9-8CC4730B8F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6670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7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EE4-68D1-47F2-AEBE-06AAB6586924}" type="datetime1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4849-F324-47A6-85A9-8CC4730B8F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27881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EE4-68D1-47F2-AEBE-06AAB6586924}" type="datetime1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4849-F324-47A6-85A9-8CC4730B8F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783640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36A-20BD-4916-8A69-E429BA22A97A}" type="datetime1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4849-F324-47A6-85A9-8CC4730B8F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66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8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1" y="731520"/>
            <a:ext cx="5426842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6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30" y="6459789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04FF0EE4-68D1-47F2-AEBE-06AAB6586924}" type="datetime1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8" y="6459789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134849-F324-47A6-85A9-8CC4730B8F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74660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EE4-68D1-47F2-AEBE-06AAB6586924}" type="datetime1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4849-F324-47A6-85A9-8CC4730B8F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15388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8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7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9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FF0EE4-68D1-47F2-AEBE-06AAB6586924}" type="datetime1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9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4" y="6459789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5134849-F324-47A6-85A9-8CC4730B8F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6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30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23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2" indent="-91442" algn="l" defTabSz="914423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7" indent="-182885" algn="l" defTabSz="91442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42" indent="-182885" algn="l" defTabSz="91442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27" indent="-182885" algn="l" defTabSz="91442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711" indent="-182885" algn="l" defTabSz="91442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28" indent="-228606" algn="l" defTabSz="91442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33" indent="-228606" algn="l" defTabSz="91442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38" indent="-228606" algn="l" defTabSz="91442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43" indent="-228606" algn="l" defTabSz="91442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04749" y="1712809"/>
            <a:ext cx="8505952" cy="1981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800" dirty="0">
                <a:latin typeface="+mj-ea"/>
              </a:rPr>
              <a:t>客旅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4849-F324-47A6-85A9-8CC4730B8F2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朝更美家鄉走回去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92614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3800" dirty="0">
                <a:solidFill>
                  <a:srgbClr val="00B050"/>
                </a:solidFill>
                <a:latin typeface="+mn-ea"/>
              </a:rPr>
              <a:t>憑信</a:t>
            </a:r>
            <a:r>
              <a:rPr lang="zh-TW" altLang="en-US" sz="38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，曾有人被困於獅子坑內，仍敬拜上帝，發誓至死不改！</a:t>
            </a:r>
            <a:r>
              <a:rPr lang="en-US" altLang="zh-TW" sz="38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…</a:t>
            </a:r>
          </a:p>
          <a:p>
            <a:pPr marL="292614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38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又有先知被擄他方常在心裡靜待，仍</a:t>
            </a:r>
            <a:r>
              <a:rPr lang="zh-TW" altLang="en-US" sz="3800" dirty="0">
                <a:solidFill>
                  <a:srgbClr val="00B050"/>
                </a:solidFill>
                <a:latin typeface="+mn-ea"/>
              </a:rPr>
              <a:t>確信</a:t>
            </a:r>
            <a:r>
              <a:rPr lang="zh-TW" altLang="en-US" sz="38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上帝榮耀會回來！</a:t>
            </a:r>
            <a:endParaRPr lang="en-US" altLang="zh-TW" sz="38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92614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3800" dirty="0">
                <a:solidFill>
                  <a:srgbClr val="00B050"/>
                </a:solidFill>
                <a:latin typeface="+mn-ea"/>
              </a:rPr>
              <a:t>憑信</a:t>
            </a:r>
            <a:r>
              <a:rPr lang="zh-TW" altLang="en-US" sz="38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，我們懷著憑據；</a:t>
            </a:r>
            <a:r>
              <a:rPr lang="zh-TW" altLang="en-US" sz="3800" dirty="0">
                <a:solidFill>
                  <a:srgbClr val="00B050"/>
                </a:solidFill>
                <a:latin typeface="+mn-ea"/>
              </a:rPr>
              <a:t>因信</a:t>
            </a:r>
            <a:r>
              <a:rPr lang="zh-TW" altLang="en-US" sz="38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，同尋著了應許；</a:t>
            </a:r>
            <a:r>
              <a:rPr lang="zh-TW" altLang="en-US" sz="3800" dirty="0">
                <a:solidFill>
                  <a:srgbClr val="00B050"/>
                </a:solidFill>
                <a:latin typeface="+mn-ea"/>
              </a:rPr>
              <a:t>憑信</a:t>
            </a:r>
            <a:r>
              <a:rPr lang="zh-TW" altLang="en-US" sz="38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，能夠發現在</a:t>
            </a:r>
            <a:r>
              <a:rPr lang="zh-TW" altLang="en-US" sz="3800" dirty="0">
                <a:solidFill>
                  <a:srgbClr val="00B050"/>
                </a:solidFill>
                <a:latin typeface="+mn-ea"/>
              </a:rPr>
              <a:t>世間只是寄居，朝更美家鄉走回去</a:t>
            </a:r>
            <a:r>
              <a:rPr lang="zh-TW" altLang="en-US" sz="38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！</a:t>
            </a:r>
            <a:endParaRPr lang="en-US" altLang="zh-TW" sz="3800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EE4-68D1-47F2-AEBE-06AAB6586924}" type="datetime1">
              <a:rPr lang="zh-TW" altLang="en-US" smtClean="0"/>
              <a:pPr/>
              <a:t>2022/5/30</a:t>
            </a:fld>
            <a:endParaRPr lang="zh-TW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4849-F324-47A6-85A9-8CC4730B8F2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38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更美家鄉</a:t>
            </a:r>
            <a:endParaRPr lang="en-GB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1539" y="1845733"/>
            <a:ext cx="8453949" cy="46140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彼得前書</a:t>
            </a:r>
            <a:r>
              <a:rPr lang="en-HK" altLang="zh-TW" sz="4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altLang="zh-TW" sz="4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 </a:t>
            </a:r>
            <a:r>
              <a:rPr lang="en-HK" altLang="zh-TW" sz="4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因為凡</a:t>
            </a:r>
            <a:r>
              <a:rPr lang="zh-TW" altLang="en-US" sz="4000" dirty="0">
                <a:solidFill>
                  <a:srgbClr val="00B050"/>
                </a:solidFill>
                <a:latin typeface="+mn-ea"/>
              </a:rPr>
              <a:t>有血氣的</a:t>
            </a:r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，盡都如草；他的</a:t>
            </a:r>
            <a:r>
              <a:rPr lang="zh-TW" altLang="en-US" sz="4000" dirty="0">
                <a:solidFill>
                  <a:srgbClr val="00B050"/>
                </a:solidFill>
                <a:latin typeface="+mn-ea"/>
              </a:rPr>
              <a:t>美榮</a:t>
            </a:r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都像草上的花。</a:t>
            </a:r>
            <a:r>
              <a:rPr lang="zh-TW" altLang="en-US" sz="4000" dirty="0">
                <a:solidFill>
                  <a:srgbClr val="00B050"/>
                </a:solidFill>
                <a:latin typeface="+mn-ea"/>
              </a:rPr>
              <a:t>草必枯乾，花必凋謝</a:t>
            </a:r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； 惟有</a:t>
            </a:r>
            <a:r>
              <a:rPr lang="zh-TW" altLang="en-US" sz="4000" dirty="0">
                <a:solidFill>
                  <a:srgbClr val="00B050"/>
                </a:solidFill>
                <a:latin typeface="+mn-ea"/>
              </a:rPr>
              <a:t>主的道是永存</a:t>
            </a:r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的。所傳給你們的</a:t>
            </a:r>
            <a:r>
              <a:rPr lang="zh-TW" altLang="en-US" sz="4000" dirty="0">
                <a:solidFill>
                  <a:srgbClr val="00B050"/>
                </a:solidFill>
                <a:latin typeface="+mn-ea"/>
              </a:rPr>
              <a:t>福音</a:t>
            </a:r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就是這道。</a:t>
            </a:r>
            <a:endParaRPr lang="en-US" altLang="zh-TW" sz="40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/>
              <a:t>耶穌基督在約翰福音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14:2</a:t>
            </a:r>
            <a:r>
              <a:rPr lang="zh-TW" altLang="en-US" sz="4000" dirty="0"/>
              <a:t>中說</a:t>
            </a:r>
            <a:r>
              <a:rPr lang="en-US" altLang="zh-TW" sz="4000" dirty="0"/>
              <a:t>:</a:t>
            </a:r>
            <a:r>
              <a:rPr lang="zh-TW" altLang="en-US" sz="4000" dirty="0"/>
              <a:t>我去原是為你們</a:t>
            </a:r>
            <a:r>
              <a:rPr lang="zh-TW" altLang="en-US" sz="4000" dirty="0">
                <a:solidFill>
                  <a:srgbClr val="00B050"/>
                </a:solidFill>
              </a:rPr>
              <a:t>預備地方</a:t>
            </a:r>
            <a:r>
              <a:rPr lang="zh-TW" altLang="en-US" sz="4000" dirty="0"/>
              <a:t>去。我若去為你們預備了地方，就必</a:t>
            </a:r>
            <a:r>
              <a:rPr lang="zh-TW" altLang="en-US" sz="4000" dirty="0">
                <a:solidFill>
                  <a:srgbClr val="00B050"/>
                </a:solidFill>
              </a:rPr>
              <a:t>再來接你們到我那裏去</a:t>
            </a:r>
            <a:r>
              <a:rPr lang="zh-TW" altLang="en-US" sz="4000" dirty="0"/>
              <a:t>，我在哪裏，叫你們也在那裏。</a:t>
            </a:r>
            <a:endParaRPr lang="en-US" altLang="zh-TW" sz="40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7852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天上的基業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彼得前書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1:21</a:t>
            </a:r>
            <a:r>
              <a:rPr lang="zh-TW" altLang="en-US" sz="3600" dirty="0"/>
              <a:t>你們也因著他而</a:t>
            </a:r>
            <a:r>
              <a:rPr lang="zh-TW" altLang="en-US" sz="3600" dirty="0">
                <a:solidFill>
                  <a:srgbClr val="00B050"/>
                </a:solidFill>
              </a:rPr>
              <a:t>信</a:t>
            </a:r>
            <a:r>
              <a:rPr lang="zh-TW" altLang="en-US" sz="3600" dirty="0"/>
              <a:t>那使他</a:t>
            </a:r>
            <a:r>
              <a:rPr lang="zh-TW" altLang="en-US" sz="3600" dirty="0">
                <a:solidFill>
                  <a:srgbClr val="00B050"/>
                </a:solidFill>
              </a:rPr>
              <a:t>從死人中復活</a:t>
            </a:r>
            <a:r>
              <a:rPr lang="zh-TW" altLang="en-US" sz="3600" dirty="0"/>
              <a:t>、又給他榮耀的神，好讓你們的</a:t>
            </a:r>
            <a:r>
              <a:rPr lang="zh-TW" altLang="en-US" sz="3600" dirty="0">
                <a:solidFill>
                  <a:srgbClr val="00B050"/>
                </a:solidFill>
              </a:rPr>
              <a:t>信心和盼望</a:t>
            </a:r>
            <a:r>
              <a:rPr lang="zh-TW" altLang="en-US" sz="3600" dirty="0"/>
              <a:t>都在於神。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彼得前書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1:3,4 </a:t>
            </a:r>
            <a:r>
              <a:rPr lang="zh-TW" altLang="en-US" sz="3600" dirty="0"/>
              <a:t>他曾照自己的大憐憫，</a:t>
            </a:r>
            <a:r>
              <a:rPr lang="zh-TW" altLang="en-US" sz="3600" dirty="0">
                <a:solidFill>
                  <a:srgbClr val="00B050"/>
                </a:solidFill>
              </a:rPr>
              <a:t>藉</a:t>
            </a:r>
            <a:r>
              <a:rPr lang="zh-TW" altLang="en-US" sz="3600" dirty="0"/>
              <a:t>耶穌基督從</a:t>
            </a:r>
            <a:r>
              <a:rPr lang="zh-TW" altLang="en-US" sz="3600" dirty="0">
                <a:solidFill>
                  <a:srgbClr val="00B050"/>
                </a:solidFill>
              </a:rPr>
              <a:t>死裏復活，重生</a:t>
            </a:r>
            <a:r>
              <a:rPr lang="zh-TW" altLang="en-US" sz="3600" dirty="0"/>
              <a:t>了我們，叫我們有</a:t>
            </a:r>
            <a:r>
              <a:rPr lang="zh-TW" altLang="en-US" sz="3600" dirty="0">
                <a:solidFill>
                  <a:srgbClr val="00B050"/>
                </a:solidFill>
              </a:rPr>
              <a:t>活潑的盼望</a:t>
            </a:r>
            <a:r>
              <a:rPr lang="zh-TW" altLang="en-US" sz="3600" dirty="0"/>
              <a:t>，可以得著</a:t>
            </a:r>
            <a:r>
              <a:rPr lang="zh-TW" altLang="en-US" sz="3600" dirty="0">
                <a:solidFill>
                  <a:srgbClr val="00B050"/>
                </a:solidFill>
              </a:rPr>
              <a:t>不能朽壞、不能玷污、不能衰殘、為你們存留在天上的基業</a:t>
            </a:r>
            <a:r>
              <a:rPr lang="zh-TW" altLang="en-US" sz="3600" dirty="0">
                <a:solidFill>
                  <a:srgbClr val="0070C0"/>
                </a:solidFill>
              </a:rPr>
              <a:t>。</a:t>
            </a:r>
            <a:endParaRPr lang="en-HK" altLang="zh-TW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6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4794" y="260648"/>
            <a:ext cx="8172450" cy="1450757"/>
          </a:xfrm>
        </p:spPr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新身份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彼得前書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2:9,10 </a:t>
            </a:r>
            <a:r>
              <a:rPr lang="zh-TW" altLang="en-US" sz="3600" dirty="0"/>
              <a:t>惟有你們是被揀選的族類，是有君尊的祭司，是聖潔的國度，是</a:t>
            </a:r>
            <a:r>
              <a:rPr lang="zh-TW" altLang="en-US" sz="3600" dirty="0">
                <a:solidFill>
                  <a:srgbClr val="00B050"/>
                </a:solidFill>
              </a:rPr>
              <a:t>屬神的子民</a:t>
            </a:r>
            <a:r>
              <a:rPr lang="zh-TW" altLang="en-US" sz="3600" dirty="0"/>
              <a:t>，要叫你們宣揚那召你們</a:t>
            </a:r>
            <a:r>
              <a:rPr lang="zh-TW" altLang="en-US" sz="3600" dirty="0">
                <a:solidFill>
                  <a:srgbClr val="00B050"/>
                </a:solidFill>
              </a:rPr>
              <a:t>出黑暗入奇妙光明</a:t>
            </a:r>
            <a:r>
              <a:rPr lang="zh-TW" altLang="en-US" sz="3600" dirty="0"/>
              <a:t>者的美德。你們從前算不得子民，現在卻作了</a:t>
            </a:r>
            <a:r>
              <a:rPr lang="zh-TW" altLang="en-US" sz="3600" dirty="0">
                <a:solidFill>
                  <a:srgbClr val="00B050"/>
                </a:solidFill>
              </a:rPr>
              <a:t>神的子民</a:t>
            </a:r>
            <a:r>
              <a:rPr lang="zh-TW" altLang="en-US" sz="3600" dirty="0"/>
              <a:t>；</a:t>
            </a:r>
            <a:endParaRPr lang="en-GB" sz="3600" dirty="0"/>
          </a:p>
        </p:txBody>
      </p:sp>
      <p:pic>
        <p:nvPicPr>
          <p:cNvPr id="6" name="Picture 2" descr="https://nowakmigration.com.au/wp-content/uploads/2019/10/australian-citizenship-ceremo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77" y="4476804"/>
            <a:ext cx="3521694" cy="19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7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3513" y="237036"/>
            <a:ext cx="8172450" cy="1450757"/>
          </a:xfrm>
        </p:spPr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新身份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8544" y="1988840"/>
            <a:ext cx="8297419" cy="43251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3200" dirty="0"/>
              <a:t>羅馬書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3:23</a:t>
            </a:r>
            <a:r>
              <a:rPr lang="en-US" altLang="zh-TW" sz="3200" dirty="0"/>
              <a:t> </a:t>
            </a:r>
            <a:r>
              <a:rPr lang="zh-TW" altLang="en-US" sz="3200" dirty="0"/>
              <a:t>世人都</a:t>
            </a:r>
            <a:r>
              <a:rPr lang="zh-TW" altLang="en-US" sz="3200" dirty="0">
                <a:solidFill>
                  <a:srgbClr val="00B050"/>
                </a:solidFill>
              </a:rPr>
              <a:t>犯了罪，虧缺</a:t>
            </a:r>
            <a:r>
              <a:rPr lang="zh-TW" altLang="en-US" sz="3200" dirty="0"/>
              <a:t>了神的榮耀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HK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3200" dirty="0"/>
              <a:t>彼得前書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4:1,2 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基督既在肉身受苦，你們也當將這樣的心志作為兵器，因為在肉身受過苦的，就</a:t>
            </a:r>
            <a:r>
              <a:rPr lang="zh-TW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已經與罪斷絕了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。你們存這樣的心，從今</a:t>
            </a:r>
            <a:r>
              <a:rPr lang="zh-TW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以後就可以不從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人的情慾，只</a:t>
            </a:r>
            <a:r>
              <a:rPr lang="zh-TW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從神的旨意在世度餘下的光陰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HK" altLang="zh-TW" sz="3200" dirty="0"/>
          </a:p>
          <a:p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2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新身份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彼得前書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2:1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你們要</a:t>
            </a:r>
            <a:r>
              <a:rPr lang="zh-TW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除去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一切的惡毒，一切詭詐、假善、嫉妒，和一切毀謗的話。</a:t>
            </a:r>
            <a:endParaRPr lang="en-HK" altLang="zh-T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600" dirty="0"/>
              <a:t>彼得前書</a:t>
            </a:r>
            <a:r>
              <a:rPr lang="en-HK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2:11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我勸你們要</a:t>
            </a:r>
            <a:r>
              <a:rPr lang="zh-TW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禁戒肉體的私慾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；這私慾是與靈魂爭戰的。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026" name="Picture 2" descr="https://kajabi-storefronts-production.kajabi-cdn.com/kajabi-storefronts-production/blogs/6119/images/sNRxb98SienQtfMeTizh_Screen_Shot_2021-04-17_at_3.24.10_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4175226"/>
            <a:ext cx="3536381" cy="1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t_On_The_New_Se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3" y="4210250"/>
            <a:ext cx="33337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9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新生命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1539" y="1845734"/>
            <a:ext cx="8218605" cy="44635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/>
              <a:t>彼得前書</a:t>
            </a:r>
            <a:r>
              <a:rPr lang="en-HK" altLang="zh-TW" sz="3200" dirty="0"/>
              <a:t>1:3 </a:t>
            </a:r>
            <a:r>
              <a:rPr lang="zh-TW" altLang="en-US" sz="3200" dirty="0"/>
              <a:t>藉耶穌基督從</a:t>
            </a:r>
            <a:r>
              <a:rPr lang="zh-TW" altLang="en-US" sz="3200" dirty="0">
                <a:solidFill>
                  <a:srgbClr val="00B050"/>
                </a:solidFill>
              </a:rPr>
              <a:t>死裏復活，重生</a:t>
            </a:r>
            <a:r>
              <a:rPr lang="zh-TW" altLang="en-US" sz="3200" dirty="0"/>
              <a:t>了我們</a:t>
            </a:r>
            <a:endParaRPr lang="en-US" altLang="zh-TW" sz="3200" dirty="0"/>
          </a:p>
          <a:p>
            <a:pPr>
              <a:lnSpc>
                <a:spcPct val="120000"/>
              </a:lnSpc>
            </a:pPr>
            <a:r>
              <a:rPr lang="zh-TW" altLang="en-US" sz="3200" dirty="0"/>
              <a:t>彼得前書</a:t>
            </a:r>
            <a:r>
              <a:rPr lang="en-US" altLang="zh-TW" sz="3200" dirty="0"/>
              <a:t>2:12 </a:t>
            </a:r>
            <a:r>
              <a:rPr lang="zh-TW" altLang="en-US" sz="3200" dirty="0"/>
              <a:t>你們在外邦人中，應當</a:t>
            </a:r>
            <a:r>
              <a:rPr lang="zh-TW" altLang="en-US" sz="3200" dirty="0">
                <a:solidFill>
                  <a:srgbClr val="00B050"/>
                </a:solidFill>
              </a:rPr>
              <a:t>品行端正</a:t>
            </a:r>
            <a:r>
              <a:rPr lang="en-HK" altLang="zh-TW" sz="3200" dirty="0">
                <a:solidFill>
                  <a:srgbClr val="00B050"/>
                </a:solidFill>
              </a:rPr>
              <a:t>(</a:t>
            </a:r>
            <a:r>
              <a:rPr lang="zh-TW" altLang="en-US" sz="3200" dirty="0">
                <a:solidFill>
                  <a:srgbClr val="00B050"/>
                </a:solidFill>
              </a:rPr>
              <a:t>好的生命呈現</a:t>
            </a:r>
            <a:r>
              <a:rPr lang="en-HK" altLang="zh-TW" sz="3200" dirty="0">
                <a:solidFill>
                  <a:srgbClr val="00B050"/>
                </a:solidFill>
              </a:rPr>
              <a:t>)</a:t>
            </a:r>
            <a:r>
              <a:rPr lang="zh-TW" altLang="en-US" sz="3200" dirty="0">
                <a:solidFill>
                  <a:srgbClr val="00B050"/>
                </a:solidFill>
              </a:rPr>
              <a:t> </a:t>
            </a:r>
            <a:endParaRPr lang="en-HK" altLang="zh-TW" sz="3200" dirty="0">
              <a:solidFill>
                <a:srgbClr val="00B050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TW" altLang="en-US" sz="3200" dirty="0"/>
              <a:t>好（</a:t>
            </a:r>
            <a:r>
              <a:rPr lang="en-US" altLang="zh-TW" sz="3200" dirty="0" err="1"/>
              <a:t>kalēn</a:t>
            </a:r>
            <a:r>
              <a:rPr lang="zh-TW" altLang="en-US" sz="3200" dirty="0"/>
              <a:t>）</a:t>
            </a:r>
            <a:r>
              <a:rPr lang="en-US" altLang="zh-TW" sz="3200" dirty="0"/>
              <a:t>— </a:t>
            </a:r>
            <a:r>
              <a:rPr lang="zh-TW" altLang="en-US" sz="3200" dirty="0"/>
              <a:t>看到有價值，可敬，高貴光榮、善良、美麗的意思，作為</a:t>
            </a:r>
            <a:r>
              <a:rPr lang="zh-TW" altLang="en-US" sz="3200" dirty="0">
                <a:solidFill>
                  <a:srgbClr val="00B050"/>
                </a:solidFill>
              </a:rPr>
              <a:t>內在善良、高貴、尊貴品格的外在標誌</a:t>
            </a:r>
            <a:endParaRPr lang="en-HK" altLang="zh-TW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7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新生命</a:t>
            </a:r>
            <a:r>
              <a:rPr lang="en-HK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苦難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1539" y="1845734"/>
            <a:ext cx="8309933" cy="43915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3500" dirty="0"/>
              <a:t>彼得前書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2:12 </a:t>
            </a:r>
            <a:r>
              <a:rPr lang="zh-TW" altLang="en-US" sz="3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毀謗</a:t>
            </a: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你們是作惡的 </a:t>
            </a:r>
            <a:endParaRPr lang="en-HK" altLang="zh-TW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羅馬人提到基督徒</a:t>
            </a:r>
            <a:r>
              <a:rPr lang="en-HK" altLang="zh-TW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“他們像所有人一樣結婚並有後代，但他們不會</a:t>
            </a:r>
            <a:r>
              <a:rPr lang="zh-TW" altLang="en-US" sz="3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放棄自己的孩子。</a:t>
            </a: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他們佈置了一張熱情好客的開放式桌子，但沒有一張</a:t>
            </a:r>
            <a:r>
              <a:rPr lang="zh-TW" altLang="en-US" sz="3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開放式床</a:t>
            </a:r>
            <a:r>
              <a:rPr lang="en-US" altLang="zh-TW" sz="3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婚姻</a:t>
            </a:r>
            <a:r>
              <a:rPr lang="en-US" altLang="zh-TW" sz="3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)”</a:t>
            </a:r>
          </a:p>
          <a:p>
            <a:pPr>
              <a:lnSpc>
                <a:spcPct val="120000"/>
              </a:lnSpc>
            </a:pPr>
            <a:r>
              <a:rPr lang="zh-TW" altLang="en-US" sz="3500" dirty="0"/>
              <a:t>彼得前書</a:t>
            </a:r>
            <a:r>
              <a:rPr lang="en-US" altLang="zh-TW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4:4 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他們在這些事上，見你們</a:t>
            </a:r>
            <a:r>
              <a:rPr lang="zh-TW" altLang="en-US" sz="3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不與他們同奔那放蕩無度的路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，就</a:t>
            </a:r>
            <a:r>
              <a:rPr lang="zh-TW" altLang="en-US" sz="3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以為怪，毀謗</a:t>
            </a:r>
            <a:r>
              <a:rPr lang="zh-TW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你們。</a:t>
            </a:r>
            <a:endParaRPr lang="en-HK" altLang="zh-TW" sz="3500" dirty="0">
              <a:solidFill>
                <a:srgbClr val="FF0000"/>
              </a:solidFill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  <a:p>
            <a:endParaRPr lang="en-HK" altLang="zh-TW" dirty="0">
              <a:solidFill>
                <a:srgbClr val="FF0000"/>
              </a:solidFill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  <a:p>
            <a:pPr marL="0" indent="0">
              <a:buNone/>
            </a:pPr>
            <a:endParaRPr lang="en-HK" altLang="zh-TW" dirty="0">
              <a:solidFill>
                <a:srgbClr val="FF0000"/>
              </a:solidFill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  <a:p>
            <a:pPr marL="0" indent="0">
              <a:buNone/>
            </a:pPr>
            <a:endParaRPr lang="zh-TW" altLang="zh-TW" dirty="0">
              <a:solidFill>
                <a:srgbClr val="FF0000"/>
              </a:solidFill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377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1541" y="260648"/>
            <a:ext cx="8172450" cy="1450757"/>
          </a:xfrm>
        </p:spPr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基督 </a:t>
            </a:r>
            <a:r>
              <a:rPr lang="en-HK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醫治</a:t>
            </a:r>
            <a:r>
              <a:rPr lang="en-HK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憐恤/眷顧</a:t>
            </a:r>
            <a:endParaRPr lang="en-GB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1541" y="1711405"/>
            <a:ext cx="8813987" cy="475161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彼得前書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2:22-24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他並</a:t>
            </a:r>
            <a:r>
              <a:rPr lang="zh-TW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沒有犯罪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，口裏也沒有詭詐。他被罵不還口；</a:t>
            </a:r>
            <a:r>
              <a:rPr lang="zh-TW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受害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不說威嚇的話，只將自己交託那按公義審判人的主。他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</a:t>
            </a:r>
            <a:r>
              <a:rPr lang="zh-TW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掛在木頭上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，親身</a:t>
            </a:r>
            <a:r>
              <a:rPr lang="zh-TW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擔當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了我們的罪，</a:t>
            </a:r>
            <a:r>
              <a:rPr lang="zh-TW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使我們既然在罪上死，就得以在義上活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。因他受的鞭傷，你們便得了</a:t>
            </a:r>
            <a:r>
              <a:rPr lang="zh-TW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醫治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HK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彼得前書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3:18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因基督也曾一次為罪受苦，就是</a:t>
            </a:r>
            <a:r>
              <a:rPr lang="zh-TW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義的代替不義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的，為要引我們到神面前。</a:t>
            </a:r>
            <a:endParaRPr lang="en-HK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彼得前書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2:10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你們從前算不得子民，現在卻作了神的子民；從前未曾蒙憐恤，現在卻蒙了</a:t>
            </a:r>
            <a:r>
              <a:rPr lang="zh-TW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憐恤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HK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彼得前書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2:12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你們在外邦人中，應當品行端正，叫那些</a:t>
            </a:r>
            <a:r>
              <a:rPr lang="zh-TW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毀謗你們是作惡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的，因看見你們的好行為，便在鑒察</a:t>
            </a:r>
            <a:r>
              <a:rPr lang="en-HK" altLang="zh-TW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眷顧</a:t>
            </a:r>
            <a:r>
              <a:rPr lang="en-HK" altLang="zh-TW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的日子歸榮耀給神。</a:t>
            </a:r>
            <a:endParaRPr lang="en-HK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37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新生命的果實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彼得前書</a:t>
            </a:r>
            <a:r>
              <a:rPr lang="en-HK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2.12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叫那些</a:t>
            </a:r>
            <a:r>
              <a:rPr lang="zh-TW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毀謗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你們是作惡的，因看見你們的</a:t>
            </a:r>
            <a:r>
              <a:rPr lang="zh-TW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好行為</a:t>
            </a:r>
            <a:r>
              <a:rPr lang="en-HK" altLang="zh-TW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正確完成的事</a:t>
            </a:r>
            <a:r>
              <a:rPr lang="en-HK" altLang="zh-TW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，便在鑒察</a:t>
            </a:r>
            <a:r>
              <a:rPr lang="en-HK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眷顧</a:t>
            </a:r>
            <a:r>
              <a:rPr lang="en-HK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的日子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歸榮耀給神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HK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彼得前書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3:1,2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若有不信從道理的丈夫，他們雖然不聽道，也可以因妻子的</a:t>
            </a:r>
            <a:r>
              <a:rPr lang="zh-TW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品行</a:t>
            </a:r>
            <a:r>
              <a:rPr lang="en-HK" altLang="zh-TW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生命的呈現</a:t>
            </a:r>
            <a:r>
              <a:rPr lang="en-HK" altLang="zh-TW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被感化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過來；這正是因</a:t>
            </a:r>
            <a:r>
              <a:rPr lang="zh-TW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看見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你們</a:t>
            </a:r>
            <a:r>
              <a:rPr lang="zh-TW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有貞潔的品行 </a:t>
            </a:r>
            <a:r>
              <a:rPr lang="en-HK" altLang="zh-TW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好的生命呈現</a:t>
            </a:r>
            <a:r>
              <a:rPr lang="en-HK" altLang="zh-TW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和敬畏的心。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彼得前書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3:16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存著無虧的良心，叫你們在何事上被毀謗，就在何事上可以叫那誣賴你們</a:t>
            </a:r>
            <a:r>
              <a:rPr lang="zh-TW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在基督裏有好品行</a:t>
            </a:r>
            <a:r>
              <a:rPr lang="en-HK" altLang="zh-TW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生命的呈現</a:t>
            </a:r>
            <a:r>
              <a:rPr lang="en-HK" altLang="zh-TW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的人自覺羞愧。</a:t>
            </a:r>
            <a:endParaRPr lang="en-HK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Picture 2" descr="https://www.olelantanaseeds.com.au/wp-content/uploads/2019/04/Growing-Plants-from-se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98630"/>
            <a:ext cx="2659076" cy="16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0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505" y="258272"/>
            <a:ext cx="8172450" cy="1009022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彼得前書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2:9-12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5942" y="1874920"/>
            <a:ext cx="9001000" cy="40233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/>
              <a:t>惟有你們是被揀選的族類，是有君尊的祭司，是聖潔的國度，是</a:t>
            </a:r>
            <a:r>
              <a:rPr lang="zh-TW" altLang="en-US" sz="2800" dirty="0">
                <a:solidFill>
                  <a:srgbClr val="00B050"/>
                </a:solidFill>
              </a:rPr>
              <a:t>屬神的子民</a:t>
            </a:r>
            <a:r>
              <a:rPr lang="zh-TW" altLang="en-US" sz="2800" dirty="0"/>
              <a:t>，要叫你們宣揚那召你們出黑暗入奇妙光明者的美德。你們從前算不得子民，現在卻作了神的子民；從前未曾蒙憐恤，現在卻蒙了憐恤。親愛的弟兄啊，你們</a:t>
            </a:r>
            <a:r>
              <a:rPr lang="zh-TW" altLang="en-US" sz="2800" dirty="0">
                <a:solidFill>
                  <a:srgbClr val="00B050"/>
                </a:solidFill>
              </a:rPr>
              <a:t>是客旅，是寄居的</a:t>
            </a:r>
            <a:r>
              <a:rPr lang="zh-TW" altLang="en-US" sz="2800" dirty="0"/>
              <a:t>。我勸你們要禁戒肉體的私慾；這私慾是與靈魂爭戰的。你們在外邦人中，應當</a:t>
            </a:r>
            <a:r>
              <a:rPr lang="zh-TW" altLang="en-US" sz="2800" dirty="0">
                <a:solidFill>
                  <a:srgbClr val="00B050"/>
                </a:solidFill>
              </a:rPr>
              <a:t>品行</a:t>
            </a:r>
            <a:r>
              <a:rPr lang="en-US" altLang="zh-TW" sz="2800" dirty="0">
                <a:solidFill>
                  <a:srgbClr val="00B050"/>
                </a:solidFill>
              </a:rPr>
              <a:t>(</a:t>
            </a:r>
            <a:r>
              <a:rPr lang="zh-TW" altLang="en-US" sz="2800" dirty="0">
                <a:solidFill>
                  <a:srgbClr val="00B050"/>
                </a:solidFill>
              </a:rPr>
              <a:t>生命的呈現</a:t>
            </a:r>
            <a:r>
              <a:rPr lang="en-US" altLang="zh-TW" sz="2800" dirty="0">
                <a:solidFill>
                  <a:srgbClr val="00B050"/>
                </a:solidFill>
              </a:rPr>
              <a:t>)</a:t>
            </a:r>
            <a:r>
              <a:rPr lang="zh-TW" altLang="en-US" sz="2800" dirty="0"/>
              <a:t>端正，叫那</a:t>
            </a:r>
            <a:r>
              <a:rPr lang="zh-TW" altLang="en-US" sz="2800" dirty="0">
                <a:solidFill>
                  <a:schemeClr val="tx1"/>
                </a:solidFill>
              </a:rPr>
              <a:t>些毀謗</a:t>
            </a:r>
            <a:r>
              <a:rPr lang="zh-TW" altLang="en-US" sz="2800" dirty="0"/>
              <a:t>你們是作惡的，因看見你們的好行為，便在眷顧的日子歸榮耀給神。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57398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s://1.bp.blogspot.com/-k5hW5Os9saM/YDuuUuR8ofI/AAAAAAABYAM/5vPj4uNJZ1QOwVpjeMbHbPkTuZ7ojtO3wCNcBGAsYHQ/s570/plague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484785"/>
            <a:ext cx="5429250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88504" y="256309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err="1"/>
              <a:t>瘟疫中的殉道者</a:t>
            </a:r>
            <a:endParaRPr lang="en-GB" sz="4000" dirty="0"/>
          </a:p>
        </p:txBody>
      </p:sp>
      <p:sp>
        <p:nvSpPr>
          <p:cNvPr id="6" name="矩形 5"/>
          <p:cNvSpPr/>
          <p:nvPr/>
        </p:nvSpPr>
        <p:spPr>
          <a:xfrm>
            <a:off x="6177137" y="116632"/>
            <a:ext cx="35512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+mj-ea"/>
                <a:ea typeface="+mj-ea"/>
              </a:rPr>
              <a:t>公元 </a:t>
            </a:r>
            <a:r>
              <a:rPr lang="en-GB" sz="2800" dirty="0">
                <a:latin typeface="+mj-ea"/>
                <a:ea typeface="+mj-ea"/>
              </a:rPr>
              <a:t>3世紀發生了嚴重的瘟疫。迅速傳遍了整個羅馬帝國，並將人口</a:t>
            </a:r>
            <a:r>
              <a:rPr lang="en-GB" sz="2800" dirty="0">
                <a:solidFill>
                  <a:srgbClr val="00B050"/>
                </a:solidFill>
                <a:latin typeface="+mj-ea"/>
                <a:ea typeface="+mj-ea"/>
              </a:rPr>
              <a:t>減少了三分之一</a:t>
            </a:r>
            <a:r>
              <a:rPr lang="en-GB" sz="2800" dirty="0">
                <a:latin typeface="+mj-ea"/>
                <a:ea typeface="+mj-ea"/>
              </a:rPr>
              <a:t>。</a:t>
            </a:r>
          </a:p>
          <a:p>
            <a:endParaRPr lang="en-GB" sz="2800" dirty="0">
              <a:latin typeface="+mj-ea"/>
              <a:ea typeface="+mj-ea"/>
            </a:endParaRPr>
          </a:p>
          <a:p>
            <a:r>
              <a:rPr lang="en-GB" sz="2800" dirty="0" err="1">
                <a:latin typeface="+mj-ea"/>
                <a:ea typeface="+mj-ea"/>
              </a:rPr>
              <a:t>羅馬皇帝德修斯將</a:t>
            </a:r>
            <a:r>
              <a:rPr lang="en-GB" sz="2800" dirty="0" err="1">
                <a:solidFill>
                  <a:srgbClr val="00B050"/>
                </a:solidFill>
                <a:latin typeface="+mj-ea"/>
                <a:ea typeface="+mj-ea"/>
              </a:rPr>
              <a:t>所有的責任都歸咎於</a:t>
            </a:r>
            <a:r>
              <a:rPr lang="en-GB" sz="2800" dirty="0" err="1">
                <a:latin typeface="+mj-ea"/>
                <a:ea typeface="+mj-ea"/>
              </a:rPr>
              <a:t>基督教會</a:t>
            </a:r>
            <a:r>
              <a:rPr lang="en-GB" sz="2800" dirty="0">
                <a:latin typeface="+mj-ea"/>
                <a:ea typeface="+mj-ea"/>
              </a:rPr>
              <a:t>。</a:t>
            </a:r>
          </a:p>
          <a:p>
            <a:endParaRPr lang="en-GB" sz="2800" dirty="0">
              <a:latin typeface="+mj-ea"/>
              <a:ea typeface="+mj-ea"/>
            </a:endParaRPr>
          </a:p>
          <a:p>
            <a:r>
              <a:rPr lang="en-GB" sz="2800" dirty="0" err="1">
                <a:latin typeface="+mj-ea"/>
                <a:ea typeface="+mj-ea"/>
              </a:rPr>
              <a:t>基督徒從藏身之處出來</a:t>
            </a:r>
            <a:r>
              <a:rPr lang="en-GB" sz="2800" dirty="0" err="1">
                <a:solidFill>
                  <a:srgbClr val="00B050"/>
                </a:solidFill>
                <a:latin typeface="+mj-ea"/>
                <a:ea typeface="+mj-ea"/>
              </a:rPr>
              <a:t>照顧病人，照顧垂死的人，埋葬死者</a:t>
            </a:r>
            <a:r>
              <a:rPr lang="en-GB" sz="2800" dirty="0">
                <a:latin typeface="+mj-ea"/>
                <a:ea typeface="+mj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7911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瘟疫中殉道者的雙重見證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1539" y="1845734"/>
            <a:ext cx="8453949" cy="402336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非凡的</a:t>
            </a:r>
            <a:r>
              <a:rPr lang="zh-TW" alt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愛心</a:t>
            </a:r>
            <a:r>
              <a:rPr lang="zh-TW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，即使</a:t>
            </a:r>
            <a:r>
              <a:rPr lang="zh-TW" alt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照顧</a:t>
            </a:r>
            <a:r>
              <a:rPr lang="zh-TW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那些</a:t>
            </a:r>
            <a:r>
              <a:rPr lang="zh-TW" alt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迫害他們的人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即使面對可怕而難以忍受的致命疾病，</a:t>
            </a:r>
            <a:r>
              <a:rPr lang="zh-TW" alt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對死亡無所畏懼</a:t>
            </a:r>
            <a:r>
              <a:rPr lang="zh-TW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的態度</a:t>
            </a:r>
          </a:p>
          <a:p>
            <a:pPr marL="0" indent="0">
              <a:buNone/>
            </a:pPr>
            <a:endParaRPr lang="en-HK" altLang="zh-T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69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思考問題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800" dirty="0"/>
              <a:t>你的人生旅途要去哪裡？</a:t>
            </a:r>
            <a:endParaRPr lang="en-HK" altLang="zh-TW" sz="4800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sz="4800" dirty="0"/>
              <a:t>你的身份是什麼？ </a:t>
            </a:r>
            <a:endParaRPr lang="en-HK" altLang="zh-TW" sz="4800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sz="4800" dirty="0"/>
              <a:t>你生命如何？當你受苦時，誰是你的幫助</a:t>
            </a:r>
            <a:r>
              <a:rPr lang="zh-TW" altLang="en-US" sz="3600" dirty="0"/>
              <a:t>？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4090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7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彼得前書背景</a:t>
            </a:r>
            <a:endParaRPr lang="zh-TW" altLang="en-US" sz="4767" dirty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3678" y="2104406"/>
            <a:ext cx="8748177" cy="4446494"/>
          </a:xfrm>
        </p:spPr>
        <p:txBody>
          <a:bodyPr>
            <a:normAutofit/>
          </a:bodyPr>
          <a:lstStyle/>
          <a:p>
            <a:pPr marL="388668" indent="-388668">
              <a:lnSpc>
                <a:spcPct val="120000"/>
              </a:lnSpc>
              <a:spcBef>
                <a:spcPts val="650"/>
              </a:spcBef>
            </a:pPr>
            <a:r>
              <a:rPr lang="en-HK" altLang="zh-HK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</a:t>
            </a:r>
            <a:r>
              <a:rPr lang="zh-TW" altLang="en-US" sz="3600" dirty="0"/>
              <a:t>耶穌基督的使徒彼得寫信給那</a:t>
            </a:r>
            <a:r>
              <a:rPr lang="zh-TW" altLang="en-US" sz="3600" dirty="0">
                <a:solidFill>
                  <a:srgbClr val="00B050"/>
                </a:solidFill>
              </a:rPr>
              <a:t>分散</a:t>
            </a:r>
            <a:r>
              <a:rPr lang="en-HK" altLang="zh-TW" sz="3600" dirty="0">
                <a:solidFill>
                  <a:srgbClr val="00B050"/>
                </a:solidFill>
                <a:latin typeface="+mn-ea"/>
              </a:rPr>
              <a:t>(</a:t>
            </a:r>
            <a:r>
              <a:rPr lang="zh-TW" altLang="zh-TW" sz="3600" dirty="0">
                <a:solidFill>
                  <a:srgbClr val="00B050"/>
                </a:solidFill>
                <a:latin typeface="+mn-ea"/>
              </a:rPr>
              <a:t>散居</a:t>
            </a:r>
            <a:r>
              <a:rPr lang="en-HK" altLang="zh-TW" sz="3600" dirty="0">
                <a:solidFill>
                  <a:srgbClr val="00B050"/>
                </a:solidFill>
                <a:latin typeface="+mn-ea"/>
              </a:rPr>
              <a:t>)</a:t>
            </a:r>
            <a:r>
              <a:rPr lang="zh-TW" altLang="en-US" sz="3600" dirty="0"/>
              <a:t>在</a:t>
            </a:r>
            <a:r>
              <a:rPr lang="zh-TW" altLang="zh-HK" sz="3600" dirty="0">
                <a:solidFill>
                  <a:schemeClr val="tx1"/>
                </a:solidFill>
                <a:latin typeface="+mn-ea"/>
              </a:rPr>
              <a:t>小亞細亞</a:t>
            </a:r>
            <a:r>
              <a:rPr lang="en-US" altLang="zh-HK" sz="36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(</a:t>
            </a:r>
            <a:r>
              <a:rPr lang="zh-TW" altLang="zh-HK" sz="36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現今的土耳其</a:t>
            </a:r>
            <a:r>
              <a:rPr lang="en-US" altLang="zh-HK" sz="36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)</a:t>
            </a:r>
            <a:r>
              <a:rPr lang="zh-TW" altLang="zh-HK" sz="36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zh-TW" altLang="en-US" sz="3600" dirty="0"/>
              <a:t>、本都、加拉太、加帕多家、亞細亞、庇推尼，</a:t>
            </a:r>
            <a:r>
              <a:rPr lang="zh-TW" altLang="en-US" sz="3600" dirty="0">
                <a:solidFill>
                  <a:srgbClr val="00B050"/>
                </a:solidFill>
              </a:rPr>
              <a:t>寄居的</a:t>
            </a:r>
            <a:r>
              <a:rPr lang="zh-TW" altLang="zh-HK" sz="3600" dirty="0">
                <a:solidFill>
                  <a:srgbClr val="00B050"/>
                </a:solidFill>
                <a:latin typeface="+mn-ea"/>
              </a:rPr>
              <a:t>信徒</a:t>
            </a:r>
            <a:r>
              <a:rPr lang="en-HK" altLang="zh-TW" sz="3600" dirty="0">
                <a:solidFill>
                  <a:schemeClr val="tx1"/>
                </a:solidFill>
                <a:latin typeface="+mn-ea"/>
              </a:rPr>
              <a:t> - </a:t>
            </a:r>
            <a:r>
              <a:rPr lang="zh-TW" altLang="zh-TW" sz="36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面對鄰居的</a:t>
            </a:r>
            <a:r>
              <a:rPr lang="zh-TW" altLang="en-US" sz="3600" dirty="0">
                <a:solidFill>
                  <a:srgbClr val="00B050"/>
                </a:solidFill>
                <a:latin typeface="+mn-ea"/>
              </a:rPr>
              <a:t>排斥</a:t>
            </a:r>
            <a:endParaRPr lang="en-HK" altLang="zh-TW" sz="3600" dirty="0">
              <a:solidFill>
                <a:srgbClr val="00B050"/>
              </a:solidFill>
              <a:latin typeface="+mn-ea"/>
            </a:endParaRPr>
          </a:p>
          <a:p>
            <a:pPr marL="388668" indent="-388668">
              <a:lnSpc>
                <a:spcPct val="120000"/>
              </a:lnSpc>
            </a:pPr>
            <a:endParaRPr lang="zh-TW" altLang="en-US" sz="3467" dirty="0">
              <a:solidFill>
                <a:schemeClr val="bg2">
                  <a:lumMod val="25000"/>
                </a:schemeClr>
              </a:solidFill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535B8A-1C9E-4FA3-81F5-2687D873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44" y="404664"/>
            <a:ext cx="6192688" cy="1450757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分散</a:t>
            </a:r>
            <a:r>
              <a:rPr lang="en-HK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散住的</a:t>
            </a:r>
            <a:br>
              <a:rPr lang="en-HK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Diaspora communities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elebrating Chinese Australian History – a Timeline 1829 to 2017 | Welcome  To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3597309"/>
            <a:ext cx="4149353" cy="26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ste of china chatswood november 201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132856"/>
            <a:ext cx="4639344" cy="308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,416 Hong Kong 80s Photos and Premium High Res Pictures - Getty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28" y="309580"/>
            <a:ext cx="2061121" cy="30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2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7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anose="02020603050405020304" pitchFamily="18" charset="0"/>
              </a:rPr>
              <a:t>客旅</a:t>
            </a:r>
            <a:r>
              <a:rPr lang="en-US" altLang="zh-TW" sz="47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anose="02020603050405020304" pitchFamily="18" charset="0"/>
              </a:rPr>
              <a:t>/</a:t>
            </a:r>
            <a:r>
              <a:rPr lang="zh-TW" altLang="en-US" sz="47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anose="02020603050405020304" pitchFamily="18" charset="0"/>
              </a:rPr>
              <a:t>寄居的</a:t>
            </a:r>
            <a:endParaRPr lang="zh-TW" altLang="en-US" sz="4767" dirty="0">
              <a:solidFill>
                <a:schemeClr val="tx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1" y="2024844"/>
            <a:ext cx="8826185" cy="4068452"/>
          </a:xfrm>
        </p:spPr>
        <p:txBody>
          <a:bodyPr>
            <a:normAutofit/>
          </a:bodyPr>
          <a:lstStyle/>
          <a:p>
            <a:pPr marL="388668" indent="-388668">
              <a:lnSpc>
                <a:spcPct val="120000"/>
              </a:lnSpc>
              <a:spcBef>
                <a:spcPts val="0"/>
              </a:spcBef>
            </a:pPr>
            <a:r>
              <a:rPr lang="zh-TW" altLang="en-US" sz="3467" b="1" dirty="0">
                <a:solidFill>
                  <a:schemeClr val="tx1"/>
                </a:solidFill>
                <a:latin typeface="+mn-ea"/>
              </a:rPr>
              <a:t>客旅</a:t>
            </a:r>
            <a:r>
              <a:rPr lang="el-GR" altLang="zh-TW" sz="3467" b="1" dirty="0">
                <a:solidFill>
                  <a:schemeClr val="tx1"/>
                </a:solidFill>
                <a:latin typeface="+mn-ea"/>
              </a:rPr>
              <a:t>Παρεπίδημος</a:t>
            </a:r>
            <a:r>
              <a:rPr lang="el-GR" altLang="zh-TW" sz="3467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zh-TW" sz="3467" dirty="0">
                <a:solidFill>
                  <a:schemeClr val="tx1"/>
                </a:solidFill>
                <a:latin typeface="+mn-ea"/>
              </a:rPr>
              <a:t>強調這陌生人在異地停留的短暫性</a:t>
            </a:r>
            <a:endParaRPr lang="en-HK" altLang="zh-TW" sz="3467" dirty="0">
              <a:solidFill>
                <a:schemeClr val="tx1"/>
              </a:solidFill>
              <a:latin typeface="+mn-ea"/>
            </a:endParaRPr>
          </a:p>
          <a:p>
            <a:pPr marL="388668" indent="-388668">
              <a:lnSpc>
                <a:spcPct val="120000"/>
              </a:lnSpc>
              <a:spcBef>
                <a:spcPts val="0"/>
              </a:spcBef>
            </a:pPr>
            <a:endParaRPr lang="en-HK" altLang="zh-TW" sz="3467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marL="388668" indent="-388668">
              <a:lnSpc>
                <a:spcPct val="120000"/>
              </a:lnSpc>
              <a:spcBef>
                <a:spcPts val="0"/>
              </a:spcBef>
            </a:pPr>
            <a:r>
              <a:rPr lang="zh-TW" altLang="en-US" sz="3467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希伯來書</a:t>
            </a:r>
            <a:r>
              <a:rPr lang="en-HK" altLang="zh-TW" sz="3467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</a:t>
            </a:r>
            <a:r>
              <a:rPr lang="en-GB" altLang="zh-TW" sz="3467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en-US" sz="3467" dirty="0">
                <a:solidFill>
                  <a:schemeClr val="tx1"/>
                </a:solidFill>
                <a:latin typeface="+mn-ea"/>
              </a:rPr>
              <a:t>「</a:t>
            </a:r>
            <a:r>
              <a:rPr lang="en-HK" altLang="zh-TW" sz="3467" dirty="0">
                <a:solidFill>
                  <a:schemeClr val="tx1"/>
                </a:solidFill>
                <a:latin typeface="+mn-ea"/>
              </a:rPr>
              <a:t>… </a:t>
            </a:r>
            <a:r>
              <a:rPr lang="zh-TW" altLang="en-US" sz="3467" dirty="0">
                <a:solidFill>
                  <a:srgbClr val="00B050"/>
                </a:solidFill>
                <a:latin typeface="+mn-ea"/>
              </a:rPr>
              <a:t>承認自己在世上是客旅</a:t>
            </a:r>
            <a:r>
              <a:rPr lang="en-US" altLang="zh-TW" sz="3467" dirty="0">
                <a:solidFill>
                  <a:srgbClr val="00B050"/>
                </a:solidFill>
                <a:latin typeface="+mn-ea"/>
              </a:rPr>
              <a:t>(</a:t>
            </a:r>
            <a:r>
              <a:rPr lang="zh-TW" altLang="en-US" sz="3467" dirty="0">
                <a:solidFill>
                  <a:srgbClr val="00B050"/>
                </a:solidFill>
                <a:latin typeface="+mn-ea"/>
              </a:rPr>
              <a:t>陌生人</a:t>
            </a:r>
            <a:r>
              <a:rPr lang="en-US" altLang="zh-TW" sz="3467" dirty="0">
                <a:solidFill>
                  <a:srgbClr val="00B050"/>
                </a:solidFill>
                <a:latin typeface="+mn-ea"/>
              </a:rPr>
              <a:t>)</a:t>
            </a:r>
            <a:r>
              <a:rPr lang="zh-TW" altLang="en-US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、是</a:t>
            </a:r>
            <a:r>
              <a:rPr lang="zh-TW" altLang="en-US" sz="3467" dirty="0">
                <a:solidFill>
                  <a:srgbClr val="00B050"/>
                </a:solidFill>
                <a:latin typeface="+mn-ea"/>
              </a:rPr>
              <a:t>寄居的</a:t>
            </a:r>
            <a:r>
              <a:rPr lang="en-US" altLang="zh-TW" sz="3467" dirty="0">
                <a:solidFill>
                  <a:srgbClr val="00B050"/>
                </a:solidFill>
                <a:latin typeface="+mn-ea"/>
              </a:rPr>
              <a:t>(</a:t>
            </a:r>
            <a:r>
              <a:rPr lang="zh-TW" altLang="en-US" sz="3467" dirty="0">
                <a:solidFill>
                  <a:srgbClr val="00B050"/>
                </a:solidFill>
                <a:latin typeface="+mn-ea"/>
              </a:rPr>
              <a:t>客旅</a:t>
            </a:r>
            <a:r>
              <a:rPr lang="en-US" altLang="zh-TW" sz="3467" dirty="0">
                <a:solidFill>
                  <a:srgbClr val="00B050"/>
                </a:solidFill>
                <a:latin typeface="+mn-ea"/>
              </a:rPr>
              <a:t>)</a:t>
            </a:r>
            <a:r>
              <a:rPr lang="zh-TW" altLang="en-US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」</a:t>
            </a:r>
            <a:endParaRPr lang="en-US" altLang="zh-TW" sz="3467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88668" indent="-388668">
              <a:lnSpc>
                <a:spcPct val="120000"/>
              </a:lnSpc>
              <a:spcBef>
                <a:spcPts val="650"/>
              </a:spcBef>
            </a:pPr>
            <a:endParaRPr lang="zh-TW" altLang="en-US" sz="3467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883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7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anose="02020603050405020304" pitchFamily="18" charset="0"/>
              </a:rPr>
              <a:t>客旅</a:t>
            </a:r>
            <a:r>
              <a:rPr lang="en-US" altLang="zh-TW" sz="47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anose="02020603050405020304" pitchFamily="18" charset="0"/>
              </a:rPr>
              <a:t>/</a:t>
            </a:r>
            <a:r>
              <a:rPr lang="zh-TW" altLang="en-US" sz="47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Times New Roman" panose="02020603050405020304" pitchFamily="18" charset="0"/>
              </a:rPr>
              <a:t>寄居的</a:t>
            </a:r>
            <a:endParaRPr lang="zh-TW" altLang="en-US" sz="4767" dirty="0">
              <a:solidFill>
                <a:schemeClr val="tx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1" y="2024844"/>
            <a:ext cx="8826185" cy="4575454"/>
          </a:xfrm>
        </p:spPr>
        <p:txBody>
          <a:bodyPr>
            <a:normAutofit/>
          </a:bodyPr>
          <a:lstStyle/>
          <a:p>
            <a:pPr marL="388668" indent="-388668">
              <a:lnSpc>
                <a:spcPct val="120000"/>
              </a:lnSpc>
              <a:spcBef>
                <a:spcPts val="650"/>
              </a:spcBef>
            </a:pPr>
            <a:r>
              <a:rPr lang="zh-TW" altLang="en-US" sz="3467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寄居的</a:t>
            </a:r>
            <a:r>
              <a:rPr lang="en-GB" altLang="zh-TW" sz="3467" dirty="0">
                <a:solidFill>
                  <a:schemeClr val="tx1"/>
                </a:solidFill>
                <a:latin typeface="+mn-ea"/>
              </a:rPr>
              <a:t>(</a:t>
            </a:r>
            <a:r>
              <a:rPr lang="el-GR" altLang="zh-TW" sz="3467" b="1" dirty="0">
                <a:solidFill>
                  <a:schemeClr val="tx1"/>
                </a:solidFill>
                <a:latin typeface="+mn-ea"/>
              </a:rPr>
              <a:t>πάροικος</a:t>
            </a:r>
            <a:r>
              <a:rPr lang="en-GB" altLang="zh-TW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)</a:t>
            </a:r>
            <a:r>
              <a:rPr lang="zh-TW" altLang="zh-TW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字面意思是「</a:t>
            </a:r>
            <a:r>
              <a:rPr lang="zh-TW" altLang="zh-TW" sz="3467" dirty="0">
                <a:solidFill>
                  <a:srgbClr val="00B050"/>
                </a:solidFill>
                <a:latin typeface="+mn-ea"/>
              </a:rPr>
              <a:t>鄰居</a:t>
            </a:r>
            <a:r>
              <a:rPr lang="zh-TW" altLang="zh-TW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」</a:t>
            </a:r>
            <a:r>
              <a:rPr lang="zh-TW" altLang="en-US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：</a:t>
            </a:r>
            <a:r>
              <a:rPr lang="zh-TW" altLang="zh-TW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在</a:t>
            </a:r>
            <a:r>
              <a:rPr lang="zh-TW" altLang="en-US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本地人當中</a:t>
            </a:r>
            <a:r>
              <a:rPr lang="zh-TW" altLang="zh-TW" sz="3467" dirty="0">
                <a:solidFill>
                  <a:srgbClr val="00B050"/>
                </a:solidFill>
                <a:latin typeface="+mn-ea"/>
              </a:rPr>
              <a:t>居留的「</a:t>
            </a:r>
            <a:r>
              <a:rPr lang="zh-TW" altLang="en-US" sz="3467" dirty="0">
                <a:solidFill>
                  <a:srgbClr val="00B050"/>
                </a:solidFill>
                <a:latin typeface="+mn-ea"/>
              </a:rPr>
              <a:t>外人</a:t>
            </a:r>
            <a:r>
              <a:rPr lang="zh-TW" altLang="zh-TW" sz="3467" dirty="0">
                <a:solidFill>
                  <a:srgbClr val="00B050"/>
                </a:solidFill>
                <a:latin typeface="+mn-ea"/>
              </a:rPr>
              <a:t>」</a:t>
            </a:r>
            <a:r>
              <a:rPr lang="en-GB" altLang="zh-TW" sz="3467" dirty="0">
                <a:solidFill>
                  <a:schemeClr val="bg2">
                    <a:lumMod val="25000"/>
                  </a:schemeClr>
                </a:solidFill>
                <a:latin typeface="+mn-ea"/>
                <a:cs typeface="Times New Roman" pitchFamily="18" charset="0"/>
                <a:sym typeface="Wingdings"/>
              </a:rPr>
              <a:t></a:t>
            </a:r>
            <a:r>
              <a:rPr lang="zh-TW" altLang="zh-TW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在異域</a:t>
            </a:r>
            <a:r>
              <a:rPr lang="zh-TW" altLang="zh-TW" sz="3467" dirty="0">
                <a:solidFill>
                  <a:srgbClr val="00B050"/>
                </a:solidFill>
                <a:latin typeface="+mn-ea"/>
              </a:rPr>
              <a:t>長久居住</a:t>
            </a:r>
            <a:r>
              <a:rPr lang="zh-TW" altLang="en-US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的</a:t>
            </a:r>
            <a:r>
              <a:rPr lang="zh-TW" altLang="zh-TW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「</a:t>
            </a:r>
            <a:r>
              <a:rPr lang="zh-TW" altLang="en-US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寄居者</a:t>
            </a:r>
            <a:r>
              <a:rPr lang="zh-TW" altLang="zh-TW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」，</a:t>
            </a:r>
            <a:r>
              <a:rPr lang="zh-TW" altLang="en-US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擁</a:t>
            </a:r>
            <a:r>
              <a:rPr lang="zh-TW" altLang="zh-TW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有</a:t>
            </a:r>
            <a:r>
              <a:rPr lang="zh-TW" altLang="zh-TW" sz="3467" dirty="0">
                <a:solidFill>
                  <a:srgbClr val="00B050"/>
                </a:solidFill>
                <a:latin typeface="+mn-ea"/>
              </a:rPr>
              <a:t>有限</a:t>
            </a:r>
            <a:r>
              <a:rPr lang="zh-TW" altLang="zh-TW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的政治、經濟和社會</a:t>
            </a:r>
            <a:r>
              <a:rPr lang="zh-TW" altLang="zh-TW" sz="3467" dirty="0">
                <a:solidFill>
                  <a:srgbClr val="00B050"/>
                </a:solidFill>
                <a:latin typeface="+mn-ea"/>
              </a:rPr>
              <a:t>權利和地位</a:t>
            </a:r>
            <a:r>
              <a:rPr lang="zh-TW" altLang="en-US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，</a:t>
            </a:r>
            <a:r>
              <a:rPr lang="zh-TW" altLang="zh-TW" sz="3467" dirty="0">
                <a:solidFill>
                  <a:schemeClr val="tx1"/>
                </a:solidFill>
                <a:latin typeface="+mn-ea"/>
              </a:rPr>
              <a:t>有限</a:t>
            </a:r>
            <a:r>
              <a:rPr lang="zh-TW" altLang="zh-TW" sz="3467" dirty="0">
                <a:solidFill>
                  <a:srgbClr val="00B050"/>
                </a:solidFill>
                <a:latin typeface="+mn-ea"/>
              </a:rPr>
              <a:t>公民權利</a:t>
            </a:r>
            <a:r>
              <a:rPr lang="zh-TW" altLang="zh-TW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，但受</a:t>
            </a:r>
            <a:r>
              <a:rPr lang="zh-TW" altLang="en-US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當地</a:t>
            </a:r>
            <a:r>
              <a:rPr lang="zh-TW" altLang="zh-TW" sz="3467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的司法和社會</a:t>
            </a:r>
            <a:r>
              <a:rPr lang="zh-TW" altLang="zh-TW" sz="3467" dirty="0">
                <a:solidFill>
                  <a:srgbClr val="00B050"/>
                </a:solidFill>
                <a:latin typeface="+mn-ea"/>
              </a:rPr>
              <a:t>保護</a:t>
            </a:r>
            <a:endParaRPr lang="en-US" altLang="zh-TW" sz="3467" dirty="0">
              <a:solidFill>
                <a:srgbClr val="00B050"/>
              </a:solidFill>
              <a:latin typeface="+mn-ea"/>
            </a:endParaRPr>
          </a:p>
          <a:p>
            <a:pPr marL="388668" indent="-388668">
              <a:lnSpc>
                <a:spcPct val="120000"/>
              </a:lnSpc>
              <a:spcBef>
                <a:spcPts val="650"/>
              </a:spcBef>
            </a:pPr>
            <a:endParaRPr lang="zh-TW" altLang="en-US" sz="3467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681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1542" y="8806"/>
            <a:ext cx="8172450" cy="1450757"/>
          </a:xfrm>
        </p:spPr>
        <p:txBody>
          <a:bodyPr>
            <a:normAutofit/>
          </a:bodyPr>
          <a:lstStyle/>
          <a:p>
            <a:r>
              <a:rPr lang="zh-TW" altLang="en-US" sz="47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客旅</a:t>
            </a:r>
            <a:r>
              <a:rPr lang="en-US" altLang="zh-TW" sz="47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/</a:t>
            </a:r>
            <a:r>
              <a:rPr lang="zh-TW" altLang="en-US" sz="47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寄居的</a:t>
            </a:r>
            <a:endParaRPr lang="zh-TW" altLang="en-US" sz="4767" dirty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577" y="1702831"/>
            <a:ext cx="9118379" cy="457545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50"/>
              </a:spcBef>
              <a:buNone/>
            </a:pP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客旅</a:t>
            </a:r>
            <a:r>
              <a:rPr lang="en-US" altLang="zh-TW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+</a:t>
            </a: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寄居突顯這</a:t>
            </a:r>
            <a:r>
              <a:rPr lang="zh-TW" altLang="en-US" sz="3200" dirty="0">
                <a:solidFill>
                  <a:srgbClr val="00B050"/>
                </a:solidFill>
                <a:latin typeface="+mn-ea"/>
              </a:rPr>
              <a:t>居間時期 </a:t>
            </a:r>
            <a:r>
              <a:rPr lang="en-GB" altLang="zh-TW" sz="3200" dirty="0">
                <a:solidFill>
                  <a:srgbClr val="00B050"/>
                </a:solidFill>
                <a:latin typeface="+mn-ea"/>
              </a:rPr>
              <a:t>(in-between time)</a:t>
            </a:r>
            <a:endParaRPr lang="en-US" altLang="zh-TW" sz="3200" dirty="0">
              <a:solidFill>
                <a:srgbClr val="00B050"/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spcBef>
                <a:spcPts val="650"/>
              </a:spcBef>
              <a:buNone/>
            </a:pPr>
            <a:r>
              <a:rPr lang="zh-TW" altLang="zh-TW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相對</a:t>
            </a: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終末</a:t>
            </a:r>
            <a:r>
              <a:rPr lang="zh-TW" altLang="zh-TW" sz="3200" dirty="0">
                <a:solidFill>
                  <a:srgbClr val="00B050"/>
                </a:solidFill>
                <a:latin typeface="+mn-ea"/>
              </a:rPr>
              <a:t>歸</a:t>
            </a:r>
            <a:r>
              <a:rPr lang="zh-TW" altLang="en-US" sz="3200" dirty="0">
                <a:solidFill>
                  <a:srgbClr val="00B050"/>
                </a:solidFill>
                <a:latin typeface="+mn-ea"/>
              </a:rPr>
              <a:t>宿</a:t>
            </a: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，</a:t>
            </a:r>
            <a:r>
              <a:rPr lang="zh-TW" altLang="zh-TW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「</a:t>
            </a: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客旅</a:t>
            </a:r>
            <a:r>
              <a:rPr lang="zh-TW" altLang="zh-TW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」</a:t>
            </a: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的</a:t>
            </a:r>
            <a:r>
              <a:rPr lang="zh-TW" altLang="zh-TW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停留</a:t>
            </a: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是</a:t>
            </a:r>
            <a:r>
              <a:rPr lang="zh-TW" altLang="zh-TW" sz="3200" dirty="0">
                <a:solidFill>
                  <a:srgbClr val="00B050"/>
                </a:solidFill>
                <a:latin typeface="+mn-ea"/>
              </a:rPr>
              <a:t>「暫時」</a:t>
            </a:r>
            <a:r>
              <a:rPr lang="zh-TW" altLang="en-US" sz="3200" dirty="0">
                <a:solidFill>
                  <a:srgbClr val="00B050"/>
                </a:solidFill>
                <a:latin typeface="+mn-ea"/>
              </a:rPr>
              <a:t>和</a:t>
            </a:r>
            <a:r>
              <a:rPr lang="zh-TW" altLang="zh-TW" sz="3200" dirty="0">
                <a:solidFill>
                  <a:srgbClr val="00B050"/>
                </a:solidFill>
                <a:latin typeface="+mn-ea"/>
              </a:rPr>
              <a:t>「短暫」</a:t>
            </a:r>
            <a:r>
              <a:rPr lang="zh-TW" altLang="zh-TW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在現存世界，</a:t>
            </a:r>
            <a:r>
              <a:rPr lang="zh-TW" altLang="en-US" sz="3200" dirty="0">
                <a:solidFill>
                  <a:srgbClr val="00B050"/>
                </a:solidFill>
                <a:latin typeface="+mn-ea"/>
              </a:rPr>
              <a:t>寄居</a:t>
            </a:r>
            <a:r>
              <a:rPr lang="zh-TW" altLang="zh-TW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一段</a:t>
            </a:r>
            <a:r>
              <a:rPr lang="zh-TW" altLang="zh-TW" sz="3200" dirty="0">
                <a:solidFill>
                  <a:srgbClr val="00B050"/>
                </a:solidFill>
                <a:latin typeface="+mn-ea"/>
              </a:rPr>
              <a:t>不肯定的時間</a:t>
            </a:r>
            <a:endParaRPr lang="zh-TW" altLang="en-US" sz="3200" dirty="0">
              <a:solidFill>
                <a:srgbClr val="00B050"/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spcBef>
                <a:spcPts val="650"/>
              </a:spcBef>
              <a:buNone/>
            </a:pPr>
            <a:r>
              <a:rPr lang="zh-TW" altLang="en-US" sz="3200" dirty="0"/>
              <a:t>歷代志上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29:15</a:t>
            </a:r>
            <a:r>
              <a:rPr lang="en-GB" sz="3200" dirty="0"/>
              <a:t> </a:t>
            </a:r>
            <a:r>
              <a:rPr lang="zh-TW" altLang="en-US" sz="3200" dirty="0"/>
              <a:t>我們在你面前</a:t>
            </a:r>
            <a:r>
              <a:rPr lang="zh-TW" altLang="en-US" sz="3200" dirty="0">
                <a:solidFill>
                  <a:srgbClr val="00B050"/>
                </a:solidFill>
              </a:rPr>
              <a:t>是客旅，是寄居的</a:t>
            </a:r>
            <a:r>
              <a:rPr lang="zh-TW" altLang="en-US" sz="3200" dirty="0"/>
              <a:t>，與我們列祖一樣。我們在世的日子</a:t>
            </a:r>
            <a:r>
              <a:rPr lang="zh-TW" altLang="en-US" sz="3200" dirty="0">
                <a:solidFill>
                  <a:srgbClr val="00B050"/>
                </a:solidFill>
              </a:rPr>
              <a:t>如影兒，不能長存</a:t>
            </a:r>
            <a:r>
              <a:rPr lang="zh-TW" altLang="en-US" sz="3200" dirty="0"/>
              <a:t>。</a:t>
            </a:r>
            <a:endParaRPr lang="zh-TW" altLang="en-US" sz="32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216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9168"/>
            <a:ext cx="5731510" cy="2971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5" y="3223662"/>
            <a:ext cx="4459275" cy="302744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92858" y="1795883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冠狀病毒</a:t>
            </a:r>
            <a:endParaRPr lang="en-HK" altLang="zh-TW" sz="4000" dirty="0"/>
          </a:p>
          <a:p>
            <a:r>
              <a:rPr lang="zh-TW" altLang="en-US" sz="4000" dirty="0"/>
              <a:t>全球大流行</a:t>
            </a:r>
            <a:endParaRPr lang="en-HK" altLang="zh-TW" sz="4000" dirty="0"/>
          </a:p>
        </p:txBody>
      </p:sp>
      <p:sp>
        <p:nvSpPr>
          <p:cNvPr id="8" name="矩形 7"/>
          <p:cNvSpPr/>
          <p:nvPr/>
        </p:nvSpPr>
        <p:spPr>
          <a:xfrm>
            <a:off x="6124419" y="169168"/>
            <a:ext cx="1313180" cy="7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1" dirty="0"/>
              <a:t>戰爭</a:t>
            </a:r>
            <a:endParaRPr lang="en-HK" sz="4401" dirty="0"/>
          </a:p>
        </p:txBody>
      </p:sp>
      <p:pic>
        <p:nvPicPr>
          <p:cNvPr id="2052" name="Picture 4" descr="Wild Sydney weather leaves cars abandoned in floodwaters as 22 people  rescued by the SES - ABC Ne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3" y="3957011"/>
            <a:ext cx="4077345" cy="229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00472" y="3214096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/>
              <a:t>水浸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5301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767" dirty="0">
                <a:solidFill>
                  <a:schemeClr val="tx1"/>
                </a:solidFill>
                <a:latin typeface="+mn-ea"/>
                <a:ea typeface="+mn-ea"/>
              </a:rPr>
              <a:t>客旅</a:t>
            </a:r>
            <a:r>
              <a:rPr lang="en-US" altLang="zh-TW" sz="4767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en-US" sz="4767" dirty="0">
                <a:solidFill>
                  <a:schemeClr val="tx1"/>
                </a:solidFill>
                <a:latin typeface="+mn-ea"/>
                <a:ea typeface="+mn-ea"/>
              </a:rPr>
              <a:t>寄居</a:t>
            </a:r>
            <a:r>
              <a:rPr lang="en-US" altLang="zh-TW" sz="4767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TW" altLang="en-US" sz="4767" dirty="0">
                <a:solidFill>
                  <a:schemeClr val="tx1"/>
                </a:solidFill>
                <a:latin typeface="+mn-ea"/>
                <a:ea typeface="+mn-ea"/>
              </a:rPr>
              <a:t>散居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1" y="2024844"/>
            <a:ext cx="8826185" cy="457545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50"/>
              </a:spcBef>
            </a:pPr>
            <a:r>
              <a:rPr lang="zh-TW" altLang="zh-TW" sz="4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「</a:t>
            </a:r>
            <a:r>
              <a:rPr lang="zh-TW" altLang="zh-TW" sz="4000" b="1" dirty="0">
                <a:solidFill>
                  <a:srgbClr val="00B050"/>
                </a:solidFill>
                <a:latin typeface="+mn-ea"/>
              </a:rPr>
              <a:t>客旅寄居</a:t>
            </a:r>
            <a:r>
              <a:rPr lang="zh-TW" altLang="zh-TW" sz="4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」強調在「</a:t>
            </a:r>
            <a:r>
              <a:rPr lang="zh-TW" altLang="zh-TW" sz="4000" dirty="0">
                <a:solidFill>
                  <a:srgbClr val="00B050"/>
                </a:solidFill>
                <a:latin typeface="+mn-ea"/>
              </a:rPr>
              <a:t>異地</a:t>
            </a:r>
            <a:r>
              <a:rPr lang="zh-TW" altLang="zh-TW" sz="4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」居住</a:t>
            </a:r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</a:p>
          <a:p>
            <a:pPr>
              <a:lnSpc>
                <a:spcPct val="150000"/>
              </a:lnSpc>
              <a:spcBef>
                <a:spcPts val="650"/>
              </a:spcBef>
            </a:pPr>
            <a:r>
              <a:rPr lang="zh-TW" altLang="zh-TW" sz="3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「</a:t>
            </a:r>
            <a:r>
              <a:rPr lang="zh-TW" altLang="zh-TW" sz="3900" b="1" dirty="0">
                <a:solidFill>
                  <a:srgbClr val="00B050"/>
                </a:solidFill>
                <a:latin typeface="+mn-ea"/>
              </a:rPr>
              <a:t>散</a:t>
            </a:r>
            <a:r>
              <a:rPr lang="zh-TW" altLang="zh-TW" sz="4000" b="1" dirty="0">
                <a:solidFill>
                  <a:srgbClr val="00B050"/>
                </a:solidFill>
                <a:latin typeface="+mn-ea"/>
              </a:rPr>
              <a:t>居</a:t>
            </a:r>
            <a:r>
              <a:rPr lang="zh-TW" altLang="zh-TW" sz="3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」注視</a:t>
            </a:r>
            <a:r>
              <a:rPr lang="zh-TW" altLang="zh-TW" sz="3900" dirty="0">
                <a:solidFill>
                  <a:srgbClr val="00B050"/>
                </a:solidFill>
                <a:latin typeface="+mn-ea"/>
              </a:rPr>
              <a:t>想望「家鄉」</a:t>
            </a:r>
            <a:r>
              <a:rPr lang="zh-TW" altLang="en-US" sz="3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：</a:t>
            </a:r>
            <a:r>
              <a:rPr lang="zh-TW" altLang="zh-TW" sz="3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正如以色列被擄離開</a:t>
            </a:r>
            <a:r>
              <a:rPr lang="zh-TW" altLang="zh-TW" sz="3900" dirty="0">
                <a:solidFill>
                  <a:srgbClr val="00B050"/>
                </a:solidFill>
                <a:latin typeface="+mn-ea"/>
              </a:rPr>
              <a:t>應許之地，分散</a:t>
            </a:r>
            <a:r>
              <a:rPr lang="zh-TW" altLang="zh-TW" sz="3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在外邦</a:t>
            </a:r>
            <a:r>
              <a:rPr lang="zh-TW" altLang="zh-TW" sz="3900" dirty="0">
                <a:solidFill>
                  <a:srgbClr val="00B050"/>
                </a:solidFill>
                <a:latin typeface="+mn-ea"/>
              </a:rPr>
              <a:t>不同</a:t>
            </a:r>
            <a:r>
              <a:rPr lang="zh-TW" altLang="zh-TW" sz="3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文化的人當中、活在</a:t>
            </a:r>
            <a:r>
              <a:rPr lang="zh-TW" altLang="zh-TW" sz="3900" dirty="0">
                <a:solidFill>
                  <a:srgbClr val="00B050"/>
                </a:solidFill>
                <a:latin typeface="+mn-ea"/>
              </a:rPr>
              <a:t>脆弱和危險</a:t>
            </a:r>
            <a:r>
              <a:rPr lang="zh-TW" altLang="zh-TW" sz="3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的處境，</a:t>
            </a:r>
            <a:r>
              <a:rPr lang="zh-TW" altLang="en-US" sz="3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也</a:t>
            </a:r>
            <a:r>
              <a:rPr lang="zh-TW" altLang="zh-TW" sz="3900" dirty="0">
                <a:solidFill>
                  <a:srgbClr val="00B050"/>
                </a:solidFill>
                <a:latin typeface="+mn-ea"/>
              </a:rPr>
              <a:t>遠離</a:t>
            </a:r>
            <a:r>
              <a:rPr lang="zh-TW" altLang="zh-TW" sz="3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原先所屬</a:t>
            </a:r>
            <a:r>
              <a:rPr lang="zh-TW" altLang="en-US" sz="3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的</a:t>
            </a:r>
            <a:r>
              <a:rPr lang="zh-TW" altLang="zh-TW" sz="3900" dirty="0">
                <a:solidFill>
                  <a:srgbClr val="00B050"/>
                </a:solidFill>
                <a:latin typeface="+mn-ea"/>
              </a:rPr>
              <a:t>家鄉</a:t>
            </a:r>
            <a:endParaRPr lang="en-US" altLang="zh-TW" sz="3900" dirty="0">
              <a:solidFill>
                <a:srgbClr val="00B0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6518772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14448</TotalTime>
  <Words>4504</Words>
  <Application>Microsoft Office PowerPoint</Application>
  <PresentationFormat>A4 Paper (210x297 mm)</PresentationFormat>
  <Paragraphs>251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標楷體</vt:lpstr>
      <vt:lpstr>新細明體</vt:lpstr>
      <vt:lpstr>華康新特圓體(P)</vt:lpstr>
      <vt:lpstr>Arial</vt:lpstr>
      <vt:lpstr>Calibri</vt:lpstr>
      <vt:lpstr>Calibri Light</vt:lpstr>
      <vt:lpstr>Times New Roman</vt:lpstr>
      <vt:lpstr>Wingdings</vt:lpstr>
      <vt:lpstr>回顾</vt:lpstr>
      <vt:lpstr>客旅</vt:lpstr>
      <vt:lpstr>彼得前書 2:9-12</vt:lpstr>
      <vt:lpstr>彼得前書背景</vt:lpstr>
      <vt:lpstr>分散/散住的 Diaspora communities</vt:lpstr>
      <vt:lpstr>客旅/寄居的</vt:lpstr>
      <vt:lpstr>客旅/寄居的</vt:lpstr>
      <vt:lpstr>客旅/寄居的</vt:lpstr>
      <vt:lpstr>PowerPoint Presentation</vt:lpstr>
      <vt:lpstr>客旅/寄居/散居</vt:lpstr>
      <vt:lpstr>朝更美家鄉走回去</vt:lpstr>
      <vt:lpstr>更美家鄉</vt:lpstr>
      <vt:lpstr>天上的基業</vt:lpstr>
      <vt:lpstr>新身份</vt:lpstr>
      <vt:lpstr>新身份</vt:lpstr>
      <vt:lpstr>新身份</vt:lpstr>
      <vt:lpstr>新生命</vt:lpstr>
      <vt:lpstr>新生命 - 苦難</vt:lpstr>
      <vt:lpstr>基督 - 醫治/憐恤/眷顧</vt:lpstr>
      <vt:lpstr>新生命的果實</vt:lpstr>
      <vt:lpstr>PowerPoint Presentation</vt:lpstr>
      <vt:lpstr>瘟疫中殉道者的雙重見證</vt:lpstr>
      <vt:lpstr>思考問題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彼得前後書講座</dc:title>
  <dc:creator>Joyce.Sun</dc:creator>
  <cp:lastModifiedBy>Maggie Chu</cp:lastModifiedBy>
  <cp:revision>355</cp:revision>
  <cp:lastPrinted>2022-05-26T12:02:14Z</cp:lastPrinted>
  <dcterms:created xsi:type="dcterms:W3CDTF">2015-10-07T07:08:25Z</dcterms:created>
  <dcterms:modified xsi:type="dcterms:W3CDTF">2022-05-30T05:23:46Z</dcterms:modified>
</cp:coreProperties>
</file>